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Montserrat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92" autoAdjust="0"/>
  </p:normalViewPr>
  <p:slideViewPr>
    <p:cSldViewPr>
      <p:cViewPr varScale="1">
        <p:scale>
          <a:sx n="76" d="100"/>
          <a:sy n="76" d="100"/>
        </p:scale>
        <p:origin x="560" y="-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122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24.png"/><Relationship Id="rId10" Type="http://schemas.openxmlformats.org/officeDocument/2006/relationships/image" Target="../media/image43.svg"/><Relationship Id="rId4" Type="http://schemas.openxmlformats.org/officeDocument/2006/relationships/image" Target="../media/image123.svg"/><Relationship Id="rId9" Type="http://schemas.openxmlformats.org/officeDocument/2006/relationships/image" Target="../media/image42.png"/><Relationship Id="rId1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6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9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27.svg"/><Relationship Id="rId26" Type="http://schemas.openxmlformats.org/officeDocument/2006/relationships/image" Target="../media/image69.svg"/><Relationship Id="rId3" Type="http://schemas.openxmlformats.org/officeDocument/2006/relationships/image" Target="../media/image50.png"/><Relationship Id="rId21" Type="http://schemas.openxmlformats.org/officeDocument/2006/relationships/image" Target="../media/image64.png"/><Relationship Id="rId34" Type="http://schemas.openxmlformats.org/officeDocument/2006/relationships/image" Target="../media/image7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26.png"/><Relationship Id="rId25" Type="http://schemas.openxmlformats.org/officeDocument/2006/relationships/image" Target="../media/image68.png"/><Relationship Id="rId33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20" Type="http://schemas.openxmlformats.org/officeDocument/2006/relationships/image" Target="../media/image63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24" Type="http://schemas.openxmlformats.org/officeDocument/2006/relationships/image" Target="../media/image67.svg"/><Relationship Id="rId32" Type="http://schemas.openxmlformats.org/officeDocument/2006/relationships/image" Target="../media/image9.svg"/><Relationship Id="rId5" Type="http://schemas.openxmlformats.org/officeDocument/2006/relationships/image" Target="../media/image52.png"/><Relationship Id="rId15" Type="http://schemas.openxmlformats.org/officeDocument/2006/relationships/image" Target="../media/image24.pn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image" Target="../media/image57.svg"/><Relationship Id="rId19" Type="http://schemas.openxmlformats.org/officeDocument/2006/relationships/image" Target="../media/image62.png"/><Relationship Id="rId31" Type="http://schemas.openxmlformats.org/officeDocument/2006/relationships/image" Target="../media/image8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openxmlformats.org/officeDocument/2006/relationships/image" Target="../media/image65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8" Type="http://schemas.openxmlformats.org/officeDocument/2006/relationships/image" Target="../media/image5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8.png"/><Relationship Id="rId18" Type="http://schemas.openxmlformats.org/officeDocument/2006/relationships/image" Target="../media/image9.svg"/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76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75.svg"/><Relationship Id="rId9" Type="http://schemas.openxmlformats.org/officeDocument/2006/relationships/image" Target="../media/image28.png"/><Relationship Id="rId1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18" Type="http://schemas.openxmlformats.org/officeDocument/2006/relationships/image" Target="../media/image93.svg"/><Relationship Id="rId3" Type="http://schemas.openxmlformats.org/officeDocument/2006/relationships/image" Target="../media/image80.png"/><Relationship Id="rId21" Type="http://schemas.openxmlformats.org/officeDocument/2006/relationships/image" Target="../media/image96.png"/><Relationship Id="rId7" Type="http://schemas.openxmlformats.org/officeDocument/2006/relationships/image" Target="../media/image11.svg"/><Relationship Id="rId12" Type="http://schemas.openxmlformats.org/officeDocument/2006/relationships/image" Target="../media/image87.svg"/><Relationship Id="rId17" Type="http://schemas.openxmlformats.org/officeDocument/2006/relationships/image" Target="../media/image92.png"/><Relationship Id="rId2" Type="http://schemas.openxmlformats.org/officeDocument/2006/relationships/image" Target="../media/image1.jpeg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6.png"/><Relationship Id="rId24" Type="http://schemas.openxmlformats.org/officeDocument/2006/relationships/image" Target="../media/image7.svg"/><Relationship Id="rId5" Type="http://schemas.openxmlformats.org/officeDocument/2006/relationships/image" Target="../media/image82.svg"/><Relationship Id="rId15" Type="http://schemas.openxmlformats.org/officeDocument/2006/relationships/image" Target="../media/image90.png"/><Relationship Id="rId23" Type="http://schemas.openxmlformats.org/officeDocument/2006/relationships/image" Target="../media/image6.png"/><Relationship Id="rId10" Type="http://schemas.openxmlformats.org/officeDocument/2006/relationships/image" Target="../media/image85.svg"/><Relationship Id="rId19" Type="http://schemas.openxmlformats.org/officeDocument/2006/relationships/image" Target="../media/image94.pn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Relationship Id="rId22" Type="http://schemas.openxmlformats.org/officeDocument/2006/relationships/image" Target="../media/image9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00.png"/><Relationship Id="rId18" Type="http://schemas.openxmlformats.org/officeDocument/2006/relationships/image" Target="../media/image7.svg"/><Relationship Id="rId3" Type="http://schemas.openxmlformats.org/officeDocument/2006/relationships/image" Target="../media/image98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03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02.png"/><Relationship Id="rId10" Type="http://schemas.openxmlformats.org/officeDocument/2006/relationships/image" Target="../media/image43.svg"/><Relationship Id="rId19" Type="http://schemas.openxmlformats.org/officeDocument/2006/relationships/image" Target="../media/image8.png"/><Relationship Id="rId4" Type="http://schemas.openxmlformats.org/officeDocument/2006/relationships/image" Target="../media/image99.svg"/><Relationship Id="rId9" Type="http://schemas.openxmlformats.org/officeDocument/2006/relationships/image" Target="../media/image42.png"/><Relationship Id="rId14" Type="http://schemas.openxmlformats.org/officeDocument/2006/relationships/image" Target="../media/image10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18" Type="http://schemas.openxmlformats.org/officeDocument/2006/relationships/image" Target="../media/image27.svg"/><Relationship Id="rId3" Type="http://schemas.openxmlformats.org/officeDocument/2006/relationships/image" Target="../media/image104.png"/><Relationship Id="rId21" Type="http://schemas.openxmlformats.org/officeDocument/2006/relationships/image" Target="../media/image120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117.svg"/><Relationship Id="rId20" Type="http://schemas.openxmlformats.org/officeDocument/2006/relationships/image" Target="../media/image1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24" Type="http://schemas.openxmlformats.org/officeDocument/2006/relationships/image" Target="../media/image7.sv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6.png"/><Relationship Id="rId10" Type="http://schemas.openxmlformats.org/officeDocument/2006/relationships/image" Target="../media/image111.svg"/><Relationship Id="rId19" Type="http://schemas.openxmlformats.org/officeDocument/2006/relationships/image" Target="../media/image118.pn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Relationship Id="rId22" Type="http://schemas.openxmlformats.org/officeDocument/2006/relationships/image" Target="../media/image1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122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24.png"/><Relationship Id="rId10" Type="http://schemas.openxmlformats.org/officeDocument/2006/relationships/image" Target="../media/image43.svg"/><Relationship Id="rId4" Type="http://schemas.openxmlformats.org/officeDocument/2006/relationships/image" Target="../media/image123.svg"/><Relationship Id="rId9" Type="http://schemas.openxmlformats.org/officeDocument/2006/relationships/image" Target="../media/image42.png"/><Relationship Id="rId1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.png"/><Relationship Id="rId18" Type="http://schemas.openxmlformats.org/officeDocument/2006/relationships/image" Target="../media/image7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6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9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27.svg"/><Relationship Id="rId26" Type="http://schemas.openxmlformats.org/officeDocument/2006/relationships/image" Target="../media/image69.svg"/><Relationship Id="rId3" Type="http://schemas.openxmlformats.org/officeDocument/2006/relationships/image" Target="../media/image50.png"/><Relationship Id="rId21" Type="http://schemas.openxmlformats.org/officeDocument/2006/relationships/image" Target="../media/image64.png"/><Relationship Id="rId34" Type="http://schemas.openxmlformats.org/officeDocument/2006/relationships/image" Target="../media/image7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26.png"/><Relationship Id="rId25" Type="http://schemas.openxmlformats.org/officeDocument/2006/relationships/image" Target="../media/image68.png"/><Relationship Id="rId33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20" Type="http://schemas.openxmlformats.org/officeDocument/2006/relationships/image" Target="../media/image63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24" Type="http://schemas.openxmlformats.org/officeDocument/2006/relationships/image" Target="../media/image67.svg"/><Relationship Id="rId32" Type="http://schemas.openxmlformats.org/officeDocument/2006/relationships/image" Target="../media/image9.svg"/><Relationship Id="rId5" Type="http://schemas.openxmlformats.org/officeDocument/2006/relationships/image" Target="../media/image52.png"/><Relationship Id="rId15" Type="http://schemas.openxmlformats.org/officeDocument/2006/relationships/image" Target="../media/image24.pn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image" Target="../media/image57.svg"/><Relationship Id="rId19" Type="http://schemas.openxmlformats.org/officeDocument/2006/relationships/image" Target="../media/image62.png"/><Relationship Id="rId31" Type="http://schemas.openxmlformats.org/officeDocument/2006/relationships/image" Target="../media/image8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openxmlformats.org/officeDocument/2006/relationships/image" Target="../media/image65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8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8.png"/><Relationship Id="rId18" Type="http://schemas.openxmlformats.org/officeDocument/2006/relationships/image" Target="../media/image9.svg"/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76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75.svg"/><Relationship Id="rId9" Type="http://schemas.openxmlformats.org/officeDocument/2006/relationships/image" Target="../media/image28.png"/><Relationship Id="rId14" Type="http://schemas.openxmlformats.org/officeDocument/2006/relationships/image" Target="../media/image7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18" Type="http://schemas.openxmlformats.org/officeDocument/2006/relationships/image" Target="../media/image93.svg"/><Relationship Id="rId3" Type="http://schemas.openxmlformats.org/officeDocument/2006/relationships/image" Target="../media/image80.png"/><Relationship Id="rId21" Type="http://schemas.openxmlformats.org/officeDocument/2006/relationships/image" Target="../media/image96.png"/><Relationship Id="rId7" Type="http://schemas.openxmlformats.org/officeDocument/2006/relationships/image" Target="../media/image11.svg"/><Relationship Id="rId12" Type="http://schemas.openxmlformats.org/officeDocument/2006/relationships/image" Target="../media/image87.svg"/><Relationship Id="rId17" Type="http://schemas.openxmlformats.org/officeDocument/2006/relationships/image" Target="../media/image92.png"/><Relationship Id="rId2" Type="http://schemas.openxmlformats.org/officeDocument/2006/relationships/image" Target="../media/image1.jpeg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6.png"/><Relationship Id="rId24" Type="http://schemas.openxmlformats.org/officeDocument/2006/relationships/image" Target="../media/image7.svg"/><Relationship Id="rId5" Type="http://schemas.openxmlformats.org/officeDocument/2006/relationships/image" Target="../media/image82.svg"/><Relationship Id="rId15" Type="http://schemas.openxmlformats.org/officeDocument/2006/relationships/image" Target="../media/image90.png"/><Relationship Id="rId23" Type="http://schemas.openxmlformats.org/officeDocument/2006/relationships/image" Target="../media/image6.png"/><Relationship Id="rId10" Type="http://schemas.openxmlformats.org/officeDocument/2006/relationships/image" Target="../media/image85.svg"/><Relationship Id="rId19" Type="http://schemas.openxmlformats.org/officeDocument/2006/relationships/image" Target="../media/image94.pn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Relationship Id="rId22" Type="http://schemas.openxmlformats.org/officeDocument/2006/relationships/image" Target="../media/image9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5.sv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6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9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6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27.svg"/><Relationship Id="rId26" Type="http://schemas.openxmlformats.org/officeDocument/2006/relationships/image" Target="../media/image69.svg"/><Relationship Id="rId3" Type="http://schemas.openxmlformats.org/officeDocument/2006/relationships/image" Target="../media/image50.png"/><Relationship Id="rId21" Type="http://schemas.openxmlformats.org/officeDocument/2006/relationships/image" Target="../media/image64.png"/><Relationship Id="rId34" Type="http://schemas.openxmlformats.org/officeDocument/2006/relationships/image" Target="../media/image7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26.png"/><Relationship Id="rId25" Type="http://schemas.openxmlformats.org/officeDocument/2006/relationships/image" Target="../media/image68.png"/><Relationship Id="rId33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5.svg"/><Relationship Id="rId20" Type="http://schemas.openxmlformats.org/officeDocument/2006/relationships/image" Target="../media/image63.sv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24" Type="http://schemas.openxmlformats.org/officeDocument/2006/relationships/image" Target="../media/image67.svg"/><Relationship Id="rId32" Type="http://schemas.openxmlformats.org/officeDocument/2006/relationships/image" Target="../media/image9.svg"/><Relationship Id="rId5" Type="http://schemas.openxmlformats.org/officeDocument/2006/relationships/image" Target="../media/image52.png"/><Relationship Id="rId15" Type="http://schemas.openxmlformats.org/officeDocument/2006/relationships/image" Target="../media/image24.pn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image" Target="../media/image57.svg"/><Relationship Id="rId19" Type="http://schemas.openxmlformats.org/officeDocument/2006/relationships/image" Target="../media/image62.png"/><Relationship Id="rId31" Type="http://schemas.openxmlformats.org/officeDocument/2006/relationships/image" Target="../media/image8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openxmlformats.org/officeDocument/2006/relationships/image" Target="../media/image65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8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8.png"/><Relationship Id="rId18" Type="http://schemas.openxmlformats.org/officeDocument/2006/relationships/image" Target="../media/image9.svg"/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12" Type="http://schemas.openxmlformats.org/officeDocument/2006/relationships/image" Target="../media/image77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76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75.svg"/><Relationship Id="rId9" Type="http://schemas.openxmlformats.org/officeDocument/2006/relationships/image" Target="../media/image28.png"/><Relationship Id="rId14" Type="http://schemas.openxmlformats.org/officeDocument/2006/relationships/image" Target="../media/image7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18" Type="http://schemas.openxmlformats.org/officeDocument/2006/relationships/image" Target="../media/image93.svg"/><Relationship Id="rId3" Type="http://schemas.openxmlformats.org/officeDocument/2006/relationships/image" Target="../media/image80.png"/><Relationship Id="rId21" Type="http://schemas.openxmlformats.org/officeDocument/2006/relationships/image" Target="../media/image96.png"/><Relationship Id="rId7" Type="http://schemas.openxmlformats.org/officeDocument/2006/relationships/image" Target="../media/image11.svg"/><Relationship Id="rId12" Type="http://schemas.openxmlformats.org/officeDocument/2006/relationships/image" Target="../media/image87.svg"/><Relationship Id="rId17" Type="http://schemas.openxmlformats.org/officeDocument/2006/relationships/image" Target="../media/image92.png"/><Relationship Id="rId2" Type="http://schemas.openxmlformats.org/officeDocument/2006/relationships/image" Target="../media/image1.jpeg"/><Relationship Id="rId16" Type="http://schemas.openxmlformats.org/officeDocument/2006/relationships/image" Target="../media/image91.svg"/><Relationship Id="rId20" Type="http://schemas.openxmlformats.org/officeDocument/2006/relationships/image" Target="../media/image9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86.png"/><Relationship Id="rId24" Type="http://schemas.openxmlformats.org/officeDocument/2006/relationships/image" Target="../media/image7.svg"/><Relationship Id="rId5" Type="http://schemas.openxmlformats.org/officeDocument/2006/relationships/image" Target="../media/image82.svg"/><Relationship Id="rId15" Type="http://schemas.openxmlformats.org/officeDocument/2006/relationships/image" Target="../media/image90.png"/><Relationship Id="rId23" Type="http://schemas.openxmlformats.org/officeDocument/2006/relationships/image" Target="../media/image6.png"/><Relationship Id="rId10" Type="http://schemas.openxmlformats.org/officeDocument/2006/relationships/image" Target="../media/image85.svg"/><Relationship Id="rId19" Type="http://schemas.openxmlformats.org/officeDocument/2006/relationships/image" Target="../media/image94.pn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Relationship Id="rId22" Type="http://schemas.openxmlformats.org/officeDocument/2006/relationships/image" Target="../media/image9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00.png"/><Relationship Id="rId18" Type="http://schemas.openxmlformats.org/officeDocument/2006/relationships/image" Target="../media/image7.svg"/><Relationship Id="rId3" Type="http://schemas.openxmlformats.org/officeDocument/2006/relationships/image" Target="../media/image98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103.sv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02.png"/><Relationship Id="rId10" Type="http://schemas.openxmlformats.org/officeDocument/2006/relationships/image" Target="../media/image43.svg"/><Relationship Id="rId19" Type="http://schemas.openxmlformats.org/officeDocument/2006/relationships/image" Target="../media/image8.png"/><Relationship Id="rId4" Type="http://schemas.openxmlformats.org/officeDocument/2006/relationships/image" Target="../media/image99.svg"/><Relationship Id="rId9" Type="http://schemas.openxmlformats.org/officeDocument/2006/relationships/image" Target="../media/image42.png"/><Relationship Id="rId14" Type="http://schemas.openxmlformats.org/officeDocument/2006/relationships/image" Target="../media/image10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18" Type="http://schemas.openxmlformats.org/officeDocument/2006/relationships/image" Target="../media/image27.svg"/><Relationship Id="rId3" Type="http://schemas.openxmlformats.org/officeDocument/2006/relationships/image" Target="../media/image104.png"/><Relationship Id="rId21" Type="http://schemas.openxmlformats.org/officeDocument/2006/relationships/image" Target="../media/image120.png"/><Relationship Id="rId7" Type="http://schemas.openxmlformats.org/officeDocument/2006/relationships/image" Target="../media/image108.png"/><Relationship Id="rId12" Type="http://schemas.openxmlformats.org/officeDocument/2006/relationships/image" Target="../media/image113.sv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117.svg"/><Relationship Id="rId20" Type="http://schemas.openxmlformats.org/officeDocument/2006/relationships/image" Target="../media/image1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24" Type="http://schemas.openxmlformats.org/officeDocument/2006/relationships/image" Target="../media/image7.sv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6.png"/><Relationship Id="rId10" Type="http://schemas.openxmlformats.org/officeDocument/2006/relationships/image" Target="../media/image111.svg"/><Relationship Id="rId19" Type="http://schemas.openxmlformats.org/officeDocument/2006/relationships/image" Target="../media/image118.pn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svg"/><Relationship Id="rId22" Type="http://schemas.openxmlformats.org/officeDocument/2006/relationships/image" Target="../media/image1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1596748" y="2042759"/>
            <a:ext cx="5787505" cy="5997414"/>
          </a:xfrm>
          <a:custGeom>
            <a:avLst/>
            <a:gdLst/>
            <a:ahLst/>
            <a:cxnLst/>
            <a:rect l="l" t="t" r="r" b="b"/>
            <a:pathLst>
              <a:path w="5787505" h="5997414">
                <a:moveTo>
                  <a:pt x="0" y="0"/>
                </a:moveTo>
                <a:lnTo>
                  <a:pt x="5787504" y="0"/>
                </a:lnTo>
                <a:lnTo>
                  <a:pt x="5787504" y="5997414"/>
                </a:lnTo>
                <a:lnTo>
                  <a:pt x="0" y="5997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7035434" y="-43280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3" y="0"/>
                </a:lnTo>
                <a:lnTo>
                  <a:pt x="1731513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140229" y="3924300"/>
            <a:ext cx="9029390" cy="98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altLang="zh-CN" sz="8000" b="1" dirty="0">
                <a:solidFill>
                  <a:srgbClr val="204A59"/>
                </a:solidFill>
                <a:latin typeface="Montserrat" pitchFamily="2" charset="77"/>
                <a:ea typeface="Menlo" pitchFamily="49" charset="0"/>
                <a:cs typeface="Menlo" pitchFamily="49" charset="0"/>
                <a:sym typeface="Open Sauce Bold"/>
              </a:rPr>
              <a:t>Jarvis 2026</a:t>
            </a:r>
            <a:endParaRPr lang="en-US" sz="8000" b="1" dirty="0">
              <a:solidFill>
                <a:srgbClr val="204A59"/>
              </a:solidFill>
              <a:latin typeface="Montserrat" pitchFamily="2" charset="77"/>
              <a:ea typeface="Menlo" pitchFamily="49" charset="0"/>
              <a:cs typeface="Menlo" pitchFamily="49" charset="0"/>
              <a:sym typeface="Open Sauce Bold"/>
            </a:endParaRPr>
          </a:p>
        </p:txBody>
      </p:sp>
      <p:sp>
        <p:nvSpPr>
          <p:cNvPr id="30" name="Freeform 30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B3E42311-DECC-DE40-4471-9A6A1AF56049}"/>
              </a:ext>
            </a:extLst>
          </p:cNvPr>
          <p:cNvSpPr txBox="1"/>
          <p:nvPr/>
        </p:nvSpPr>
        <p:spPr>
          <a:xfrm>
            <a:off x="1143000" y="7732396"/>
            <a:ext cx="36326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878F8B"/>
                </a:solidFill>
                <a:latin typeface="Montserrat" pitchFamily="2" charset="77"/>
                <a:ea typeface="Menlo" pitchFamily="49" charset="0"/>
                <a:cs typeface="Menlo" pitchFamily="49" charset="0"/>
                <a:sym typeface="Canva Sans"/>
              </a:rPr>
              <a:t>Jarvis Team</a:t>
            </a:r>
            <a:endParaRPr lang="en-US" sz="2000" dirty="0">
              <a:solidFill>
                <a:srgbClr val="878F8B"/>
              </a:solidFill>
              <a:latin typeface="Montserrat" pitchFamily="2" charset="77"/>
              <a:ea typeface="Menlo" pitchFamily="49" charset="0"/>
              <a:cs typeface="Menlo" pitchFamily="49" charset="0"/>
              <a:sym typeface="Canva Sans"/>
            </a:endParaRPr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DBF2CBFD-0C4D-EAAB-6370-10F05E857E68}"/>
              </a:ext>
            </a:extLst>
          </p:cNvPr>
          <p:cNvSpPr txBox="1"/>
          <p:nvPr/>
        </p:nvSpPr>
        <p:spPr>
          <a:xfrm>
            <a:off x="1143000" y="8395703"/>
            <a:ext cx="363266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878F8B"/>
                </a:solidFill>
                <a:latin typeface="Montserrat" pitchFamily="2" charset="77"/>
                <a:ea typeface="Menlo" pitchFamily="49" charset="0"/>
                <a:cs typeface="Menlo" pitchFamily="49" charset="0"/>
                <a:sym typeface="Canva Sans"/>
              </a:rPr>
              <a:t>2026</a:t>
            </a:r>
            <a:endParaRPr lang="en-US" sz="2000" dirty="0">
              <a:solidFill>
                <a:srgbClr val="878F8B"/>
              </a:solidFill>
              <a:latin typeface="Montserrat" pitchFamily="2" charset="77"/>
              <a:ea typeface="Menlo" pitchFamily="49" charset="0"/>
              <a:cs typeface="Menlo" pitchFamily="49" charset="0"/>
              <a:sym typeface="Canv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5652112"/>
            <a:ext cx="18288000" cy="4634888"/>
            <a:chOff x="0" y="0"/>
            <a:chExt cx="4816593" cy="12207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20711"/>
            </a:xfrm>
            <a:custGeom>
              <a:avLst/>
              <a:gdLst/>
              <a:ahLst/>
              <a:cxnLst/>
              <a:rect l="l" t="t" r="r" b="b"/>
              <a:pathLst>
                <a:path w="4816592" h="1220711">
                  <a:moveTo>
                    <a:pt x="0" y="0"/>
                  </a:moveTo>
                  <a:lnTo>
                    <a:pt x="4816592" y="0"/>
                  </a:lnTo>
                  <a:lnTo>
                    <a:pt x="4816592" y="1220711"/>
                  </a:lnTo>
                  <a:lnTo>
                    <a:pt x="0" y="1220711"/>
                  </a:ln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25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449568" y="613733"/>
            <a:ext cx="4969101" cy="5038379"/>
          </a:xfrm>
          <a:custGeom>
            <a:avLst/>
            <a:gdLst/>
            <a:ahLst/>
            <a:cxnLst/>
            <a:rect l="l" t="t" r="r" b="b"/>
            <a:pathLst>
              <a:path w="4969101" h="5038379">
                <a:moveTo>
                  <a:pt x="0" y="0"/>
                </a:moveTo>
                <a:lnTo>
                  <a:pt x="4969100" y="0"/>
                </a:lnTo>
                <a:lnTo>
                  <a:pt x="4969100" y="5038379"/>
                </a:lnTo>
                <a:lnTo>
                  <a:pt x="0" y="5038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908068" y="6286403"/>
            <a:ext cx="1245141" cy="12451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01929" y="6286403"/>
            <a:ext cx="1245141" cy="12451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2269605" y="6630596"/>
            <a:ext cx="522066" cy="522066"/>
          </a:xfrm>
          <a:custGeom>
            <a:avLst/>
            <a:gdLst/>
            <a:ahLst/>
            <a:cxnLst/>
            <a:rect l="l" t="t" r="r" b="b"/>
            <a:pathLst>
              <a:path w="522066" h="522066">
                <a:moveTo>
                  <a:pt x="0" y="0"/>
                </a:moveTo>
                <a:lnTo>
                  <a:pt x="522066" y="0"/>
                </a:lnTo>
                <a:lnTo>
                  <a:pt x="522066" y="522066"/>
                </a:lnTo>
                <a:lnTo>
                  <a:pt x="0" y="52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6262613" y="6638909"/>
            <a:ext cx="523773" cy="505441"/>
          </a:xfrm>
          <a:custGeom>
            <a:avLst/>
            <a:gdLst/>
            <a:ahLst/>
            <a:cxnLst/>
            <a:rect l="l" t="t" r="r" b="b"/>
            <a:pathLst>
              <a:path w="523773" h="505441">
                <a:moveTo>
                  <a:pt x="0" y="0"/>
                </a:moveTo>
                <a:lnTo>
                  <a:pt x="523772" y="0"/>
                </a:lnTo>
                <a:lnTo>
                  <a:pt x="523772" y="505440"/>
                </a:lnTo>
                <a:lnTo>
                  <a:pt x="0" y="5054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895790" y="6286403"/>
            <a:ext cx="1245141" cy="124514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9548" y="6662817"/>
            <a:ext cx="457624" cy="457624"/>
          </a:xfrm>
          <a:custGeom>
            <a:avLst/>
            <a:gdLst/>
            <a:ahLst/>
            <a:cxnLst/>
            <a:rect l="l" t="t" r="r" b="b"/>
            <a:pathLst>
              <a:path w="457624" h="457624">
                <a:moveTo>
                  <a:pt x="0" y="0"/>
                </a:moveTo>
                <a:lnTo>
                  <a:pt x="457624" y="0"/>
                </a:lnTo>
                <a:lnTo>
                  <a:pt x="457624" y="457624"/>
                </a:lnTo>
                <a:lnTo>
                  <a:pt x="0" y="457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889651" y="6286403"/>
            <a:ext cx="1245141" cy="12451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315630" y="6585650"/>
            <a:ext cx="393183" cy="611958"/>
          </a:xfrm>
          <a:custGeom>
            <a:avLst/>
            <a:gdLst/>
            <a:ahLst/>
            <a:cxnLst/>
            <a:rect l="l" t="t" r="r" b="b"/>
            <a:pathLst>
              <a:path w="393183" h="611958">
                <a:moveTo>
                  <a:pt x="0" y="0"/>
                </a:moveTo>
                <a:lnTo>
                  <a:pt x="393183" y="0"/>
                </a:lnTo>
                <a:lnTo>
                  <a:pt x="393183" y="611958"/>
                </a:lnTo>
                <a:lnTo>
                  <a:pt x="0" y="611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1133475"/>
            <a:ext cx="9029390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Tech Lead Profile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08068" y="7798244"/>
            <a:ext cx="3102949" cy="39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35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Hands-on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08068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Possess deep technical foundation to solve problems directly and effectively.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01929" y="7798244"/>
            <a:ext cx="3102949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Leadership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01929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Ability to integrate cross-departmental resources and drive initiatives.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95790" y="7798244"/>
            <a:ext cx="3102949" cy="3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Forward-Think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895790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Insight into future trends, leading the team to technical breakthroughs.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89651" y="7798244"/>
            <a:ext cx="3102949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Q1 Priority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89651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Hiring in Q1 is top priority; this role reports directly to Ryan.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7422243" y="-49647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4" y="0"/>
                </a:lnTo>
                <a:lnTo>
                  <a:pt x="1731514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 rot="-5400000">
            <a:off x="-603795" y="7769288"/>
            <a:ext cx="1207589" cy="732101"/>
          </a:xfrm>
          <a:custGeom>
            <a:avLst/>
            <a:gdLst/>
            <a:ahLst/>
            <a:cxnLst/>
            <a:rect l="l" t="t" r="r" b="b"/>
            <a:pathLst>
              <a:path w="1207589" h="732101">
                <a:moveTo>
                  <a:pt x="0" y="0"/>
                </a:moveTo>
                <a:lnTo>
                  <a:pt x="1207590" y="0"/>
                </a:lnTo>
                <a:lnTo>
                  <a:pt x="1207590" y="732100"/>
                </a:lnTo>
                <a:lnTo>
                  <a:pt x="0" y="732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2747441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0673185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747441" y="4011570"/>
            <a:ext cx="5718014" cy="2245051"/>
            <a:chOff x="0" y="0"/>
            <a:chExt cx="1505979" cy="59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90700" y="4260242"/>
            <a:ext cx="1736201" cy="1736201"/>
            <a:chOff x="0" y="0"/>
            <a:chExt cx="14400530" cy="14400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09552" y="4379093"/>
            <a:ext cx="1498498" cy="1498498"/>
            <a:chOff x="0" y="0"/>
            <a:chExt cx="495300" cy="495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73185" y="4011570"/>
            <a:ext cx="5718014" cy="2245051"/>
            <a:chOff x="0" y="0"/>
            <a:chExt cx="1505979" cy="591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16444" y="4260242"/>
            <a:ext cx="1736201" cy="1736201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35296" y="4379093"/>
            <a:ext cx="1498498" cy="1498498"/>
            <a:chOff x="0" y="0"/>
            <a:chExt cx="495300" cy="495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2747441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flipH="1">
            <a:off x="10673185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747441" y="7013249"/>
            <a:ext cx="5718014" cy="2245051"/>
            <a:chOff x="0" y="0"/>
            <a:chExt cx="1505979" cy="5912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790700" y="7261921"/>
            <a:ext cx="1736201" cy="1736201"/>
            <a:chOff x="0" y="0"/>
            <a:chExt cx="14400530" cy="144005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909552" y="7380772"/>
            <a:ext cx="1498498" cy="1498498"/>
            <a:chOff x="0" y="0"/>
            <a:chExt cx="495300" cy="4953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673185" y="7013249"/>
            <a:ext cx="5718014" cy="2245051"/>
            <a:chOff x="0" y="0"/>
            <a:chExt cx="1505979" cy="5912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716444" y="7261921"/>
            <a:ext cx="1736201" cy="1736201"/>
            <a:chOff x="0" y="0"/>
            <a:chExt cx="14400530" cy="144005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835296" y="7380772"/>
            <a:ext cx="1498498" cy="1498498"/>
            <a:chOff x="0" y="0"/>
            <a:chExt cx="495300" cy="4953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9" name="AutoShape 39"/>
          <p:cNvSpPr/>
          <p:nvPr/>
        </p:nvSpPr>
        <p:spPr>
          <a:xfrm>
            <a:off x="-369380" y="650332"/>
            <a:ext cx="12797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2278109" y="7852863"/>
            <a:ext cx="761383" cy="710942"/>
          </a:xfrm>
          <a:custGeom>
            <a:avLst/>
            <a:gdLst/>
            <a:ahLst/>
            <a:cxnLst/>
            <a:rect l="l" t="t" r="r" b="b"/>
            <a:pathLst>
              <a:path w="761383" h="710942">
                <a:moveTo>
                  <a:pt x="0" y="0"/>
                </a:moveTo>
                <a:lnTo>
                  <a:pt x="761383" y="0"/>
                </a:lnTo>
                <a:lnTo>
                  <a:pt x="761383" y="710942"/>
                </a:lnTo>
                <a:lnTo>
                  <a:pt x="0" y="71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>
            <a:off x="10348525" y="7694616"/>
            <a:ext cx="472039" cy="882317"/>
          </a:xfrm>
          <a:custGeom>
            <a:avLst/>
            <a:gdLst/>
            <a:ahLst/>
            <a:cxnLst/>
            <a:rect l="l" t="t" r="r" b="b"/>
            <a:pathLst>
              <a:path w="472039" h="882317">
                <a:moveTo>
                  <a:pt x="0" y="0"/>
                </a:moveTo>
                <a:lnTo>
                  <a:pt x="472039" y="0"/>
                </a:lnTo>
                <a:lnTo>
                  <a:pt x="472039" y="882317"/>
                </a:lnTo>
                <a:lnTo>
                  <a:pt x="0" y="88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0164838" y="4746933"/>
            <a:ext cx="839414" cy="762818"/>
          </a:xfrm>
          <a:custGeom>
            <a:avLst/>
            <a:gdLst/>
            <a:ahLst/>
            <a:cxnLst/>
            <a:rect l="l" t="t" r="r" b="b"/>
            <a:pathLst>
              <a:path w="839414" h="762818">
                <a:moveTo>
                  <a:pt x="0" y="0"/>
                </a:moveTo>
                <a:lnTo>
                  <a:pt x="839414" y="0"/>
                </a:lnTo>
                <a:lnTo>
                  <a:pt x="839414" y="762818"/>
                </a:lnTo>
                <a:lnTo>
                  <a:pt x="0" y="762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>
            <a:off x="2193006" y="4662548"/>
            <a:ext cx="931589" cy="931589"/>
          </a:xfrm>
          <a:custGeom>
            <a:avLst/>
            <a:gdLst/>
            <a:ahLst/>
            <a:cxnLst/>
            <a:rect l="l" t="t" r="r" b="b"/>
            <a:pathLst>
              <a:path w="931589" h="931589">
                <a:moveTo>
                  <a:pt x="0" y="0"/>
                </a:moveTo>
                <a:lnTo>
                  <a:pt x="931589" y="0"/>
                </a:lnTo>
                <a:lnTo>
                  <a:pt x="931589" y="931589"/>
                </a:lnTo>
                <a:lnTo>
                  <a:pt x="0" y="931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>
            <a:off x="-865757" y="-49647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4" y="0"/>
                </a:lnTo>
                <a:lnTo>
                  <a:pt x="1731514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rot="-3807752" flipV="1">
            <a:off x="17013101" y="9453376"/>
            <a:ext cx="1837188" cy="1667248"/>
          </a:xfrm>
          <a:custGeom>
            <a:avLst/>
            <a:gdLst/>
            <a:ahLst/>
            <a:cxnLst/>
            <a:rect l="l" t="t" r="r" b="b"/>
            <a:pathLst>
              <a:path w="1837188" h="1667248">
                <a:moveTo>
                  <a:pt x="0" y="1667248"/>
                </a:moveTo>
                <a:lnTo>
                  <a:pt x="1837188" y="1667248"/>
                </a:lnTo>
                <a:lnTo>
                  <a:pt x="1837188" y="0"/>
                </a:lnTo>
                <a:lnTo>
                  <a:pt x="0" y="0"/>
                </a:lnTo>
                <a:lnTo>
                  <a:pt x="0" y="166724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3939656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Jarvis Head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939655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Ryan oversees overall strategy and operations for Jarvis.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</a:pPr>
            <a:r>
              <a:rPr lang="en-US" altLang="zh-CN" sz="5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Org. Structure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865400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Tech Lead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865399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Manages technical strategy, team, and reports directly to Ryan.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939656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Dev Team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939655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Core engineering force, responsible for product development.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865400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Client Liaison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1865399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Luan (Siraya) serves as the primary requirements and technical communication window.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7" name="Freeform 5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8" name="Freeform 58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778435" y="3174299"/>
            <a:ext cx="6737191" cy="1262390"/>
            <a:chOff x="0" y="0"/>
            <a:chExt cx="2276820" cy="426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38294" y="3174299"/>
            <a:ext cx="1262390" cy="1262390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8435" y="4878074"/>
            <a:ext cx="6737191" cy="1262390"/>
            <a:chOff x="0" y="0"/>
            <a:chExt cx="2276820" cy="426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138294" y="4873803"/>
            <a:ext cx="1262390" cy="1262390"/>
            <a:chOff x="0" y="0"/>
            <a:chExt cx="14400530" cy="14400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78435" y="6583566"/>
            <a:ext cx="6737191" cy="1262390"/>
            <a:chOff x="0" y="0"/>
            <a:chExt cx="2276820" cy="426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138294" y="6577577"/>
            <a:ext cx="1262390" cy="1262390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78435" y="8283070"/>
            <a:ext cx="6737191" cy="1262390"/>
            <a:chOff x="0" y="0"/>
            <a:chExt cx="2276820" cy="4266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138294" y="8283070"/>
            <a:ext cx="1262390" cy="1262390"/>
            <a:chOff x="0" y="0"/>
            <a:chExt cx="14400530" cy="144005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318027" y="3482007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5316969" y="5191813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357957" y="6925215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4" y="0"/>
                </a:lnTo>
                <a:lnTo>
                  <a:pt x="567114" y="567115"/>
                </a:lnTo>
                <a:lnTo>
                  <a:pt x="0" y="56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5397886" y="8535078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-354131" y="7319555"/>
            <a:ext cx="1177832" cy="1786344"/>
          </a:xfrm>
          <a:custGeom>
            <a:avLst/>
            <a:gdLst/>
            <a:ahLst/>
            <a:cxnLst/>
            <a:rect l="l" t="t" r="r" b="b"/>
            <a:pathLst>
              <a:path w="1177832" h="1786344">
                <a:moveTo>
                  <a:pt x="0" y="0"/>
                </a:moveTo>
                <a:lnTo>
                  <a:pt x="1177832" y="0"/>
                </a:lnTo>
                <a:lnTo>
                  <a:pt x="1177832" y="1786344"/>
                </a:lnTo>
                <a:lnTo>
                  <a:pt x="0" y="178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28700" y="3567855"/>
            <a:ext cx="5538045" cy="5538045"/>
          </a:xfrm>
          <a:custGeom>
            <a:avLst/>
            <a:gdLst/>
            <a:ahLst/>
            <a:cxnLst/>
            <a:rect l="l" t="t" r="r" b="b"/>
            <a:pathLst>
              <a:path w="5538045" h="5538045">
                <a:moveTo>
                  <a:pt x="0" y="0"/>
                </a:moveTo>
                <a:lnTo>
                  <a:pt x="5538045" y="0"/>
                </a:lnTo>
                <a:lnTo>
                  <a:pt x="5538045" y="5538044"/>
                </a:lnTo>
                <a:lnTo>
                  <a:pt x="0" y="5538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1597443">
            <a:off x="16780615" y="733213"/>
            <a:ext cx="2213559" cy="769212"/>
          </a:xfrm>
          <a:custGeom>
            <a:avLst/>
            <a:gdLst/>
            <a:ahLst/>
            <a:cxnLst/>
            <a:rect l="l" t="t" r="r" b="b"/>
            <a:pathLst>
              <a:path w="2213559" h="769212">
                <a:moveTo>
                  <a:pt x="0" y="0"/>
                </a:moveTo>
                <a:lnTo>
                  <a:pt x="2213559" y="0"/>
                </a:lnTo>
                <a:lnTo>
                  <a:pt x="2213559" y="769211"/>
                </a:lnTo>
                <a:lnTo>
                  <a:pt x="0" y="7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6140234" y="9764575"/>
            <a:ext cx="1321347" cy="1503666"/>
          </a:xfrm>
          <a:custGeom>
            <a:avLst/>
            <a:gdLst/>
            <a:ahLst/>
            <a:cxnLst/>
            <a:rect l="l" t="t" r="r" b="b"/>
            <a:pathLst>
              <a:path w="1321347" h="1503666">
                <a:moveTo>
                  <a:pt x="0" y="0"/>
                </a:moveTo>
                <a:lnTo>
                  <a:pt x="1321347" y="0"/>
                </a:lnTo>
                <a:lnTo>
                  <a:pt x="1321347" y="1503666"/>
                </a:lnTo>
                <a:lnTo>
                  <a:pt x="0" y="1503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756906" y="1028700"/>
            <a:ext cx="10774187" cy="79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Existing Products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2204" y="3548319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12204" y="5247823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8269" y="3330211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Customer Portal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328268" y="3712214"/>
            <a:ext cx="4612007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Unified platform for cloud services, CDN, and data monitoring.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359150" y="5409579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Continuous development and feature optimization for Siraya clients.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328269" y="5028476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Portal Opt.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59150" y="7112903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Advanced anti-hijacking solution launched end of 2025.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28269" y="6734418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Anti-Hijacking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359150" y="8818244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Focus on optimization, new features, and revenue generation.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28269" y="8428085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Anti-Hijack Rev.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212204" y="6951597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12204" y="8657090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44" name="Freeform 44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7658246" y="4856032"/>
            <a:ext cx="2969866" cy="2969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71" y="0"/>
                  </a:moveTo>
                  <a:lnTo>
                    <a:pt x="747629" y="0"/>
                  </a:lnTo>
                  <a:cubicBezTo>
                    <a:pt x="783622" y="0"/>
                    <a:pt x="812800" y="29178"/>
                    <a:pt x="812800" y="65171"/>
                  </a:cubicBezTo>
                  <a:lnTo>
                    <a:pt x="812800" y="747629"/>
                  </a:lnTo>
                  <a:cubicBezTo>
                    <a:pt x="812800" y="783622"/>
                    <a:pt x="783622" y="812800"/>
                    <a:pt x="747629" y="812800"/>
                  </a:cubicBezTo>
                  <a:lnTo>
                    <a:pt x="65171" y="812800"/>
                  </a:lnTo>
                  <a:cubicBezTo>
                    <a:pt x="29178" y="812800"/>
                    <a:pt x="0" y="783622"/>
                    <a:pt x="0" y="747629"/>
                  </a:cubicBezTo>
                  <a:lnTo>
                    <a:pt x="0" y="65171"/>
                  </a:lnTo>
                  <a:cubicBezTo>
                    <a:pt x="0" y="29178"/>
                    <a:pt x="29178" y="0"/>
                    <a:pt x="651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6973003" y="4057016"/>
            <a:ext cx="1887729" cy="2280513"/>
            <a:chOff x="0" y="0"/>
            <a:chExt cx="812800" cy="981921"/>
          </a:xfrm>
        </p:grpSpPr>
        <p:sp>
          <p:nvSpPr>
            <p:cNvPr id="7" name="Freeform 7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9467484" y="6365498"/>
            <a:ext cx="1887729" cy="2280513"/>
            <a:chOff x="0" y="0"/>
            <a:chExt cx="812800" cy="981921"/>
          </a:xfrm>
        </p:grpSpPr>
        <p:sp>
          <p:nvSpPr>
            <p:cNvPr id="10" name="Freeform 10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9467484" y="4116323"/>
            <a:ext cx="1887729" cy="2280513"/>
            <a:chOff x="0" y="0"/>
            <a:chExt cx="812800" cy="981921"/>
          </a:xfrm>
        </p:grpSpPr>
        <p:sp>
          <p:nvSpPr>
            <p:cNvPr id="13" name="Freeform 13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6973003" y="6306190"/>
            <a:ext cx="1887729" cy="2280513"/>
            <a:chOff x="0" y="0"/>
            <a:chExt cx="812800" cy="981921"/>
          </a:xfrm>
        </p:grpSpPr>
        <p:sp>
          <p:nvSpPr>
            <p:cNvPr id="16" name="Freeform 16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971743" y="5197272"/>
            <a:ext cx="576429" cy="576429"/>
          </a:xfrm>
          <a:custGeom>
            <a:avLst/>
            <a:gdLst/>
            <a:ahLst/>
            <a:cxnLst/>
            <a:rect l="l" t="t" r="r" b="b"/>
            <a:pathLst>
              <a:path w="576429" h="576429">
                <a:moveTo>
                  <a:pt x="0" y="0"/>
                </a:moveTo>
                <a:lnTo>
                  <a:pt x="576430" y="0"/>
                </a:lnTo>
                <a:lnTo>
                  <a:pt x="576430" y="576429"/>
                </a:lnTo>
                <a:lnTo>
                  <a:pt x="0" y="57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7967817" y="6845662"/>
            <a:ext cx="562408" cy="542723"/>
          </a:xfrm>
          <a:custGeom>
            <a:avLst/>
            <a:gdLst/>
            <a:ahLst/>
            <a:cxnLst/>
            <a:rect l="l" t="t" r="r" b="b"/>
            <a:pathLst>
              <a:path w="562408" h="542723">
                <a:moveTo>
                  <a:pt x="0" y="0"/>
                </a:moveTo>
                <a:lnTo>
                  <a:pt x="562408" y="0"/>
                </a:lnTo>
                <a:lnTo>
                  <a:pt x="562408" y="542724"/>
                </a:lnTo>
                <a:lnTo>
                  <a:pt x="0" y="54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9838632" y="5281098"/>
            <a:ext cx="516124" cy="516124"/>
          </a:xfrm>
          <a:custGeom>
            <a:avLst/>
            <a:gdLst/>
            <a:ahLst/>
            <a:cxnLst/>
            <a:rect l="l" t="t" r="r" b="b"/>
            <a:pathLst>
              <a:path w="516124" h="516124">
                <a:moveTo>
                  <a:pt x="0" y="0"/>
                </a:moveTo>
                <a:lnTo>
                  <a:pt x="516124" y="0"/>
                </a:lnTo>
                <a:lnTo>
                  <a:pt x="516124" y="516124"/>
                </a:lnTo>
                <a:lnTo>
                  <a:pt x="0" y="51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9863733" y="6803862"/>
            <a:ext cx="465921" cy="725170"/>
          </a:xfrm>
          <a:custGeom>
            <a:avLst/>
            <a:gdLst/>
            <a:ahLst/>
            <a:cxnLst/>
            <a:rect l="l" t="t" r="r" b="b"/>
            <a:pathLst>
              <a:path w="465921" h="725170">
                <a:moveTo>
                  <a:pt x="0" y="0"/>
                </a:moveTo>
                <a:lnTo>
                  <a:pt x="465922" y="0"/>
                </a:lnTo>
                <a:lnTo>
                  <a:pt x="465922" y="725170"/>
                </a:lnTo>
                <a:lnTo>
                  <a:pt x="0" y="7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New Projects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Freeform 23"/>
          <p:cNvSpPr/>
          <p:nvPr/>
        </p:nvSpPr>
        <p:spPr>
          <a:xfrm rot="163894">
            <a:off x="8857905" y="1608076"/>
            <a:ext cx="3746027" cy="1376665"/>
          </a:xfrm>
          <a:custGeom>
            <a:avLst/>
            <a:gdLst/>
            <a:ahLst/>
            <a:cxnLst/>
            <a:rect l="l" t="t" r="r" b="b"/>
            <a:pathLst>
              <a:path w="3746027" h="1376665">
                <a:moveTo>
                  <a:pt x="0" y="0"/>
                </a:moveTo>
                <a:lnTo>
                  <a:pt x="3746027" y="0"/>
                </a:lnTo>
                <a:lnTo>
                  <a:pt x="3746027" y="1376665"/>
                </a:lnTo>
                <a:lnTo>
                  <a:pt x="0" y="13766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-1818304" y="-321971"/>
            <a:ext cx="3043825" cy="1137630"/>
          </a:xfrm>
          <a:custGeom>
            <a:avLst/>
            <a:gdLst/>
            <a:ahLst/>
            <a:cxnLst/>
            <a:rect l="l" t="t" r="r" b="b"/>
            <a:pathLst>
              <a:path w="3043825" h="1137630">
                <a:moveTo>
                  <a:pt x="0" y="0"/>
                </a:moveTo>
                <a:lnTo>
                  <a:pt x="3043825" y="0"/>
                </a:lnTo>
                <a:lnTo>
                  <a:pt x="3043825" y="1137629"/>
                </a:lnTo>
                <a:lnTo>
                  <a:pt x="0" y="1137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287215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TOMO AI HR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7215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Customization, distribution, and integration with TOMO (Q2-Q3 Sales).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87215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Sky-Net GC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87215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Third-party game integration for 100+ games with Sky-Net (Q3).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84603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 R&amp;D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84603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Jarvis self-developed product for the Vietnam market (Q3, TBD).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82960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Cross-Border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82960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Strategic focus on new cross-border collaborations to expand reach.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47800" y="4075220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5EA6B2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12666" y="4075220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10AD5D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800" y="7271857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B9DB5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12666" y="7271857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3B748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7" name="Freeform 3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8163570" y="534380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8163570" y="7331639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8198799" y="5654585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9136390" y="4411052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8163570" y="931947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8198799" y="8362643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9136390" y="7119111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42625" y="6994752"/>
            <a:ext cx="387530" cy="3875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37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8955415" y="8220483"/>
            <a:ext cx="387530" cy="3875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42625" y="4258860"/>
            <a:ext cx="387530" cy="3875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8955415" y="5475065"/>
            <a:ext cx="387530" cy="3875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A6B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6568651" y="4859025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10"/>
                </a:lnTo>
                <a:lnTo>
                  <a:pt x="0" y="161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>
            <a:off x="10141233" y="3642820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6568651" y="7552839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09"/>
                </a:lnTo>
                <a:lnTo>
                  <a:pt x="0" y="1619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 flipH="1">
            <a:off x="10141233" y="6360911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7041810" y="5290555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7086268" y="8028996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654321" y="4179100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5" y="0"/>
                </a:lnTo>
                <a:lnTo>
                  <a:pt x="567115" y="567114"/>
                </a:lnTo>
                <a:lnTo>
                  <a:pt x="0" y="5671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0694251" y="6809331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1323844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2695899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1323844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2695899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-156074" y="-374783"/>
            <a:ext cx="1184774" cy="1403483"/>
          </a:xfrm>
          <a:custGeom>
            <a:avLst/>
            <a:gdLst/>
            <a:ahLst/>
            <a:cxnLst/>
            <a:rect l="l" t="t" r="r" b="b"/>
            <a:pathLst>
              <a:path w="1184774" h="1403483">
                <a:moveTo>
                  <a:pt x="0" y="0"/>
                </a:moveTo>
                <a:lnTo>
                  <a:pt x="1184774" y="0"/>
                </a:lnTo>
                <a:lnTo>
                  <a:pt x="1184774" y="1403483"/>
                </a:lnTo>
                <a:lnTo>
                  <a:pt x="0" y="140348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2077665" y="75783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Doc. Std.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077665" y="81715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Establish documentation standards for API and README files in Q1.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46785" y="76401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Issue Track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446785" y="82048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Standardization of issue tracking for efficient project management.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077665" y="48351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Dev Process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077665" y="54283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Standardized Git Flow, Code Review, and CI/CD automated deployment in Q1.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446785" y="48969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PM System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446785" y="54616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Implement Sprint Planning, Retrospective, and Time Tracking in Q1.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Dev Process &amp; PM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84885" y="7999591"/>
            <a:ext cx="4101465" cy="1158281"/>
            <a:chOff x="0" y="0"/>
            <a:chExt cx="143905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6350" y="6666509"/>
            <a:ext cx="4101465" cy="1158281"/>
            <a:chOff x="0" y="0"/>
            <a:chExt cx="143905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5333426"/>
            <a:ext cx="4101465" cy="1158281"/>
            <a:chOff x="0" y="0"/>
            <a:chExt cx="143905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45465" y="4028918"/>
            <a:ext cx="4101465" cy="1158281"/>
            <a:chOff x="0" y="0"/>
            <a:chExt cx="143905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527935" y="6604825"/>
            <a:ext cx="1059180" cy="1059180"/>
          </a:xfrm>
          <a:custGeom>
            <a:avLst/>
            <a:gdLst/>
            <a:ahLst/>
            <a:cxnLst/>
            <a:rect l="l" t="t" r="r" b="b"/>
            <a:pathLst>
              <a:path w="1059180" h="1059180">
                <a:moveTo>
                  <a:pt x="0" y="0"/>
                </a:moveTo>
                <a:lnTo>
                  <a:pt x="1059180" y="0"/>
                </a:lnTo>
                <a:lnTo>
                  <a:pt x="1059180" y="1059181"/>
                </a:lnTo>
                <a:lnTo>
                  <a:pt x="0" y="105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0776604" y="4211838"/>
            <a:ext cx="792442" cy="792442"/>
          </a:xfrm>
          <a:custGeom>
            <a:avLst/>
            <a:gdLst/>
            <a:ahLst/>
            <a:cxnLst/>
            <a:rect l="l" t="t" r="r" b="b"/>
            <a:pathLst>
              <a:path w="792442" h="792442">
                <a:moveTo>
                  <a:pt x="0" y="0"/>
                </a:moveTo>
                <a:lnTo>
                  <a:pt x="792442" y="0"/>
                </a:lnTo>
                <a:lnTo>
                  <a:pt x="792442" y="792442"/>
                </a:lnTo>
                <a:lnTo>
                  <a:pt x="0" y="79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6595503" y="5333426"/>
            <a:ext cx="1039345" cy="1002967"/>
          </a:xfrm>
          <a:custGeom>
            <a:avLst/>
            <a:gdLst/>
            <a:ahLst/>
            <a:cxnLst/>
            <a:rect l="l" t="t" r="r" b="b"/>
            <a:pathLst>
              <a:path w="1039345" h="1002967">
                <a:moveTo>
                  <a:pt x="0" y="0"/>
                </a:moveTo>
                <a:lnTo>
                  <a:pt x="1039344" y="0"/>
                </a:lnTo>
                <a:lnTo>
                  <a:pt x="1039344" y="1002967"/>
                </a:lnTo>
                <a:lnTo>
                  <a:pt x="0" y="1002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4890213" y="2609850"/>
            <a:ext cx="680523" cy="1059180"/>
          </a:xfrm>
          <a:custGeom>
            <a:avLst/>
            <a:gdLst/>
            <a:ahLst/>
            <a:cxnLst/>
            <a:rect l="l" t="t" r="r" b="b"/>
            <a:pathLst>
              <a:path w="680523" h="1059180">
                <a:moveTo>
                  <a:pt x="0" y="0"/>
                </a:moveTo>
                <a:lnTo>
                  <a:pt x="680524" y="0"/>
                </a:lnTo>
                <a:lnTo>
                  <a:pt x="680524" y="1059180"/>
                </a:lnTo>
                <a:lnTo>
                  <a:pt x="0" y="1059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 rot="2089008">
            <a:off x="-372046" y="95002"/>
            <a:ext cx="1338814" cy="933823"/>
          </a:xfrm>
          <a:custGeom>
            <a:avLst/>
            <a:gdLst/>
            <a:ahLst/>
            <a:cxnLst/>
            <a:rect l="l" t="t" r="r" b="b"/>
            <a:pathLst>
              <a:path w="1338814" h="933823">
                <a:moveTo>
                  <a:pt x="0" y="0"/>
                </a:moveTo>
                <a:lnTo>
                  <a:pt x="1338814" y="0"/>
                </a:lnTo>
                <a:lnTo>
                  <a:pt x="1338814" y="933823"/>
                </a:lnTo>
                <a:lnTo>
                  <a:pt x="0" y="933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6260645" y="-1123663"/>
            <a:ext cx="1997311" cy="2247326"/>
          </a:xfrm>
          <a:custGeom>
            <a:avLst/>
            <a:gdLst/>
            <a:ahLst/>
            <a:cxnLst/>
            <a:rect l="l" t="t" r="r" b="b"/>
            <a:pathLst>
              <a:path w="1997311" h="2247326">
                <a:moveTo>
                  <a:pt x="0" y="0"/>
                </a:moveTo>
                <a:lnTo>
                  <a:pt x="1997310" y="0"/>
                </a:lnTo>
                <a:lnTo>
                  <a:pt x="1997310" y="2247326"/>
                </a:lnTo>
                <a:lnTo>
                  <a:pt x="0" y="224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019175"/>
            <a:ext cx="8115300" cy="7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8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AI &amp; Quality</a:t>
            </a:r>
            <a:endParaRPr lang="en-US" sz="48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7117" y="8352037"/>
            <a:ext cx="28951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Vibe Coding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34000" y="7020339"/>
            <a:ext cx="3124199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AI Code Rev.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18702" y="5687256"/>
            <a:ext cx="3076752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Auto Testing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63600" y="4352789"/>
            <a:ext cx="30343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QC List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04950" y="4615836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Q1-Q2 training on AI tools (Cursor/Copilot) and Prompt Engineering basics.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07383" y="70237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Implement automated testing and define unit test coverage targets by Q2.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562600" y="339090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Establish AI Code Review processes to reduce repetitive coding efforts.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29333" y="5709839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Develop a comprehensive pre-launch checklist for quality control assurance.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Freeform 30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175178" y="6942188"/>
            <a:ext cx="3984613" cy="2316112"/>
            <a:chOff x="0" y="0"/>
            <a:chExt cx="1049445" cy="610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16982" y="4122035"/>
            <a:ext cx="3984613" cy="2316112"/>
            <a:chOff x="0" y="0"/>
            <a:chExt cx="1049445" cy="6100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5178" y="1079521"/>
            <a:ext cx="3984613" cy="2316112"/>
            <a:chOff x="0" y="0"/>
            <a:chExt cx="1049445" cy="6100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590277" y="502313"/>
            <a:ext cx="1389698" cy="1389698"/>
          </a:xfrm>
          <a:custGeom>
            <a:avLst/>
            <a:gdLst/>
            <a:ahLst/>
            <a:cxnLst/>
            <a:rect l="l" t="t" r="r" b="b"/>
            <a:pathLst>
              <a:path w="1389698" h="1389698">
                <a:moveTo>
                  <a:pt x="0" y="0"/>
                </a:moveTo>
                <a:lnTo>
                  <a:pt x="1389698" y="0"/>
                </a:lnTo>
                <a:lnTo>
                  <a:pt x="1389698" y="1389698"/>
                </a:lnTo>
                <a:lnTo>
                  <a:pt x="0" y="138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112291" y="3544828"/>
            <a:ext cx="1389697" cy="1389698"/>
          </a:xfrm>
          <a:custGeom>
            <a:avLst/>
            <a:gdLst/>
            <a:ahLst/>
            <a:cxnLst/>
            <a:rect l="l" t="t" r="r" b="b"/>
            <a:pathLst>
              <a:path w="1389697" h="1389698">
                <a:moveTo>
                  <a:pt x="0" y="0"/>
                </a:moveTo>
                <a:lnTo>
                  <a:pt x="1389697" y="0"/>
                </a:lnTo>
                <a:lnTo>
                  <a:pt x="1389697" y="1389697"/>
                </a:lnTo>
                <a:lnTo>
                  <a:pt x="0" y="138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6652367" y="4934338"/>
            <a:ext cx="4098480" cy="2202933"/>
          </a:xfrm>
          <a:custGeom>
            <a:avLst/>
            <a:gdLst/>
            <a:ahLst/>
            <a:cxnLst/>
            <a:rect l="l" t="t" r="r" b="b"/>
            <a:pathLst>
              <a:path w="4098480" h="2202933">
                <a:moveTo>
                  <a:pt x="4098479" y="0"/>
                </a:moveTo>
                <a:lnTo>
                  <a:pt x="0" y="0"/>
                </a:lnTo>
                <a:lnTo>
                  <a:pt x="0" y="2202933"/>
                </a:lnTo>
                <a:lnTo>
                  <a:pt x="4098479" y="2202933"/>
                </a:lnTo>
                <a:lnTo>
                  <a:pt x="409847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6633374" y="4122035"/>
            <a:ext cx="3984613" cy="2316112"/>
            <a:chOff x="0" y="0"/>
            <a:chExt cx="1049445" cy="610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036917" y="3544828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0"/>
                </a:lnTo>
                <a:lnTo>
                  <a:pt x="0" y="138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1590277" y="6364980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1"/>
                </a:lnTo>
                <a:lnTo>
                  <a:pt x="0" y="1389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048473" y="3544828"/>
            <a:ext cx="1154415" cy="11544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132081" y="3544828"/>
            <a:ext cx="1154415" cy="11544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95250" cap="sq">
              <a:solidFill>
                <a:srgbClr val="10AD5D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90277" y="502313"/>
            <a:ext cx="1154415" cy="115441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90277" y="6364980"/>
            <a:ext cx="1154415" cy="11544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5475906" y="3868137"/>
            <a:ext cx="476259" cy="459590"/>
          </a:xfrm>
          <a:custGeom>
            <a:avLst/>
            <a:gdLst/>
            <a:ahLst/>
            <a:cxnLst/>
            <a:rect l="l" t="t" r="r" b="b"/>
            <a:pathLst>
              <a:path w="476259" h="459590">
                <a:moveTo>
                  <a:pt x="0" y="0"/>
                </a:moveTo>
                <a:lnTo>
                  <a:pt x="476259" y="0"/>
                </a:lnTo>
                <a:lnTo>
                  <a:pt x="476259" y="459591"/>
                </a:lnTo>
                <a:lnTo>
                  <a:pt x="0" y="459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1934102" y="846138"/>
            <a:ext cx="466765" cy="466765"/>
          </a:xfrm>
          <a:custGeom>
            <a:avLst/>
            <a:gdLst/>
            <a:ahLst/>
            <a:cxnLst/>
            <a:rect l="l" t="t" r="r" b="b"/>
            <a:pathLst>
              <a:path w="466765" h="466765">
                <a:moveTo>
                  <a:pt x="0" y="0"/>
                </a:moveTo>
                <a:lnTo>
                  <a:pt x="466765" y="0"/>
                </a:lnTo>
                <a:lnTo>
                  <a:pt x="466765" y="466765"/>
                </a:lnTo>
                <a:lnTo>
                  <a:pt x="0" y="466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930536" y="1312903"/>
            <a:ext cx="4705191" cy="4722902"/>
          </a:xfrm>
          <a:custGeom>
            <a:avLst/>
            <a:gdLst/>
            <a:ahLst/>
            <a:cxnLst/>
            <a:rect l="l" t="t" r="r" b="b"/>
            <a:pathLst>
              <a:path w="4705191" h="4722902">
                <a:moveTo>
                  <a:pt x="0" y="0"/>
                </a:moveTo>
                <a:lnTo>
                  <a:pt x="4705191" y="0"/>
                </a:lnTo>
                <a:lnTo>
                  <a:pt x="4705191" y="4722902"/>
                </a:lnTo>
                <a:lnTo>
                  <a:pt x="0" y="4722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4800996" y="2164411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5400000">
            <a:off x="14800996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0800000">
            <a:off x="8676592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8676592" y="193485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6"/>
                </a:lnTo>
                <a:lnTo>
                  <a:pt x="0" y="96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>
            <a:off x="11943900" y="6713704"/>
            <a:ext cx="456967" cy="456967"/>
          </a:xfrm>
          <a:custGeom>
            <a:avLst/>
            <a:gdLst/>
            <a:ahLst/>
            <a:cxnLst/>
            <a:rect l="l" t="t" r="r" b="b"/>
            <a:pathLst>
              <a:path w="456967" h="456967">
                <a:moveTo>
                  <a:pt x="0" y="0"/>
                </a:moveTo>
                <a:lnTo>
                  <a:pt x="456967" y="0"/>
                </a:lnTo>
                <a:lnTo>
                  <a:pt x="456967" y="456967"/>
                </a:lnTo>
                <a:lnTo>
                  <a:pt x="0" y="4569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8435805" y="3826509"/>
            <a:ext cx="379751" cy="591052"/>
          </a:xfrm>
          <a:custGeom>
            <a:avLst/>
            <a:gdLst/>
            <a:ahLst/>
            <a:cxnLst/>
            <a:rect l="l" t="t" r="r" b="b"/>
            <a:pathLst>
              <a:path w="379751" h="591052">
                <a:moveTo>
                  <a:pt x="0" y="0"/>
                </a:moveTo>
                <a:lnTo>
                  <a:pt x="379751" y="0"/>
                </a:lnTo>
                <a:lnTo>
                  <a:pt x="379751" y="591052"/>
                </a:lnTo>
                <a:lnTo>
                  <a:pt x="0" y="591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 rot="734040">
            <a:off x="17293010" y="8973915"/>
            <a:ext cx="1750367" cy="1972245"/>
          </a:xfrm>
          <a:custGeom>
            <a:avLst/>
            <a:gdLst/>
            <a:ahLst/>
            <a:cxnLst/>
            <a:rect l="l" t="t" r="r" b="b"/>
            <a:pathLst>
              <a:path w="1750367" h="1972245">
                <a:moveTo>
                  <a:pt x="0" y="0"/>
                </a:moveTo>
                <a:lnTo>
                  <a:pt x="1750368" y="0"/>
                </a:lnTo>
                <a:lnTo>
                  <a:pt x="1750368" y="1972244"/>
                </a:lnTo>
                <a:lnTo>
                  <a:pt x="0" y="19722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1028700" y="6467475"/>
            <a:ext cx="5442952" cy="76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Int'l Projects</a:t>
            </a:r>
            <a:endParaRPr lang="en-US" sz="4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938332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TOMO AI HR</a:t>
            </a:r>
            <a:endParaRPr lang="en-US" sz="2400" b="1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021940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 R&amp;D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480136" y="1675778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Sky-Net GC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480136" y="7538445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Global Aim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938332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Customization, distribution, and integration project with TOMO.</a:t>
            </a:r>
            <a:endParaRPr lang="en-US" sz="1599" u="none" strike="noStrike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021940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Self-developed product by Jarvis for Vietnam's local market.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480136" y="2269001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Third-party game integration project (100+ games) with Sky-Net.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480136" y="8131668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Integrate group resources, making Jarvis truly international.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55864" y="7170313"/>
            <a:ext cx="2087987" cy="20879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618" y="0"/>
                  </a:moveTo>
                  <a:lnTo>
                    <a:pt x="757182" y="0"/>
                  </a:lnTo>
                  <a:cubicBezTo>
                    <a:pt x="787899" y="0"/>
                    <a:pt x="812800" y="24901"/>
                    <a:pt x="812800" y="55618"/>
                  </a:cubicBezTo>
                  <a:lnTo>
                    <a:pt x="812800" y="757182"/>
                  </a:lnTo>
                  <a:cubicBezTo>
                    <a:pt x="812800" y="787899"/>
                    <a:pt x="787899" y="812800"/>
                    <a:pt x="757182" y="812800"/>
                  </a:cubicBezTo>
                  <a:lnTo>
                    <a:pt x="55618" y="812800"/>
                  </a:lnTo>
                  <a:cubicBezTo>
                    <a:pt x="24901" y="812800"/>
                    <a:pt x="0" y="787899"/>
                    <a:pt x="0" y="757182"/>
                  </a:cubicBezTo>
                  <a:lnTo>
                    <a:pt x="0" y="55618"/>
                  </a:lnTo>
                  <a:cubicBezTo>
                    <a:pt x="0" y="24901"/>
                    <a:pt x="24901" y="0"/>
                    <a:pt x="55618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3851" y="5570474"/>
            <a:ext cx="1599840" cy="15998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2588" y="0"/>
                  </a:moveTo>
                  <a:lnTo>
                    <a:pt x="740212" y="0"/>
                  </a:lnTo>
                  <a:cubicBezTo>
                    <a:pt x="780301" y="0"/>
                    <a:pt x="812800" y="32499"/>
                    <a:pt x="812800" y="72588"/>
                  </a:cubicBezTo>
                  <a:lnTo>
                    <a:pt x="812800" y="740212"/>
                  </a:lnTo>
                  <a:cubicBezTo>
                    <a:pt x="812800" y="780301"/>
                    <a:pt x="780301" y="812800"/>
                    <a:pt x="740212" y="812800"/>
                  </a:cubicBezTo>
                  <a:lnTo>
                    <a:pt x="72588" y="812800"/>
                  </a:lnTo>
                  <a:cubicBezTo>
                    <a:pt x="32499" y="812800"/>
                    <a:pt x="0" y="780301"/>
                    <a:pt x="0" y="740212"/>
                  </a:cubicBezTo>
                  <a:lnTo>
                    <a:pt x="0" y="72588"/>
                  </a:lnTo>
                  <a:cubicBezTo>
                    <a:pt x="0" y="32499"/>
                    <a:pt x="32499" y="0"/>
                    <a:pt x="72588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43691" y="7170313"/>
            <a:ext cx="1914342" cy="19143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0663" y="0"/>
                  </a:moveTo>
                  <a:lnTo>
                    <a:pt x="752137" y="0"/>
                  </a:lnTo>
                  <a:cubicBezTo>
                    <a:pt x="785640" y="0"/>
                    <a:pt x="812800" y="27160"/>
                    <a:pt x="812800" y="60663"/>
                  </a:cubicBezTo>
                  <a:lnTo>
                    <a:pt x="812800" y="752137"/>
                  </a:lnTo>
                  <a:cubicBezTo>
                    <a:pt x="812800" y="785640"/>
                    <a:pt x="785640" y="812800"/>
                    <a:pt x="752137" y="812800"/>
                  </a:cubicBezTo>
                  <a:lnTo>
                    <a:pt x="60663" y="812800"/>
                  </a:lnTo>
                  <a:cubicBezTo>
                    <a:pt x="27160" y="812800"/>
                    <a:pt x="0" y="785640"/>
                    <a:pt x="0" y="752137"/>
                  </a:cubicBezTo>
                  <a:lnTo>
                    <a:pt x="0" y="60663"/>
                  </a:lnTo>
                  <a:cubicBezTo>
                    <a:pt x="0" y="27160"/>
                    <a:pt x="27160" y="0"/>
                    <a:pt x="60663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482257" y="4769917"/>
            <a:ext cx="2926573" cy="2926573"/>
          </a:xfrm>
          <a:custGeom>
            <a:avLst/>
            <a:gdLst/>
            <a:ahLst/>
            <a:cxnLst/>
            <a:rect l="l" t="t" r="r" b="b"/>
            <a:pathLst>
              <a:path w="2926573" h="2926573">
                <a:moveTo>
                  <a:pt x="0" y="0"/>
                </a:moveTo>
                <a:lnTo>
                  <a:pt x="2926574" y="0"/>
                </a:lnTo>
                <a:lnTo>
                  <a:pt x="2926574" y="2926573"/>
                </a:lnTo>
                <a:lnTo>
                  <a:pt x="0" y="292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558033" y="4395291"/>
            <a:ext cx="2775023" cy="27750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848" y="0"/>
                  </a:moveTo>
                  <a:lnTo>
                    <a:pt x="770952" y="0"/>
                  </a:lnTo>
                  <a:cubicBezTo>
                    <a:pt x="782051" y="0"/>
                    <a:pt x="792695" y="4409"/>
                    <a:pt x="800543" y="12257"/>
                  </a:cubicBezTo>
                  <a:cubicBezTo>
                    <a:pt x="808391" y="20105"/>
                    <a:pt x="812800" y="30749"/>
                    <a:pt x="812800" y="41848"/>
                  </a:cubicBezTo>
                  <a:lnTo>
                    <a:pt x="812800" y="770952"/>
                  </a:lnTo>
                  <a:cubicBezTo>
                    <a:pt x="812800" y="782051"/>
                    <a:pt x="808391" y="792695"/>
                    <a:pt x="800543" y="800543"/>
                  </a:cubicBezTo>
                  <a:cubicBezTo>
                    <a:pt x="792695" y="808391"/>
                    <a:pt x="782051" y="812800"/>
                    <a:pt x="770952" y="812800"/>
                  </a:cubicBezTo>
                  <a:lnTo>
                    <a:pt x="41848" y="812800"/>
                  </a:lnTo>
                  <a:cubicBezTo>
                    <a:pt x="30749" y="812800"/>
                    <a:pt x="20105" y="808391"/>
                    <a:pt x="12257" y="800543"/>
                  </a:cubicBezTo>
                  <a:cubicBezTo>
                    <a:pt x="4409" y="792695"/>
                    <a:pt x="0" y="782051"/>
                    <a:pt x="0" y="770952"/>
                  </a:cubicBezTo>
                  <a:lnTo>
                    <a:pt x="0" y="41848"/>
                  </a:lnTo>
                  <a:cubicBezTo>
                    <a:pt x="0" y="30749"/>
                    <a:pt x="4409" y="20105"/>
                    <a:pt x="12257" y="12257"/>
                  </a:cubicBezTo>
                  <a:cubicBezTo>
                    <a:pt x="20105" y="4409"/>
                    <a:pt x="30749" y="0"/>
                    <a:pt x="41848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482042" y="7696490"/>
            <a:ext cx="1035632" cy="1035632"/>
          </a:xfrm>
          <a:custGeom>
            <a:avLst/>
            <a:gdLst/>
            <a:ahLst/>
            <a:cxnLst/>
            <a:rect l="l" t="t" r="r" b="b"/>
            <a:pathLst>
              <a:path w="1035632" h="1035632">
                <a:moveTo>
                  <a:pt x="0" y="0"/>
                </a:moveTo>
                <a:lnTo>
                  <a:pt x="1035632" y="0"/>
                </a:lnTo>
                <a:lnTo>
                  <a:pt x="1035632" y="1035633"/>
                </a:lnTo>
                <a:lnTo>
                  <a:pt x="0" y="1035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7470091" y="6009793"/>
            <a:ext cx="747359" cy="721202"/>
          </a:xfrm>
          <a:custGeom>
            <a:avLst/>
            <a:gdLst/>
            <a:ahLst/>
            <a:cxnLst/>
            <a:rect l="l" t="t" r="r" b="b"/>
            <a:pathLst>
              <a:path w="747359" h="721202">
                <a:moveTo>
                  <a:pt x="0" y="0"/>
                </a:moveTo>
                <a:lnTo>
                  <a:pt x="747359" y="0"/>
                </a:lnTo>
                <a:lnTo>
                  <a:pt x="747359" y="721201"/>
                </a:lnTo>
                <a:lnTo>
                  <a:pt x="0" y="72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094093" y="7620715"/>
            <a:ext cx="1013538" cy="1013538"/>
          </a:xfrm>
          <a:custGeom>
            <a:avLst/>
            <a:gdLst/>
            <a:ahLst/>
            <a:cxnLst/>
            <a:rect l="l" t="t" r="r" b="b"/>
            <a:pathLst>
              <a:path w="1013538" h="1013538">
                <a:moveTo>
                  <a:pt x="0" y="0"/>
                </a:moveTo>
                <a:lnTo>
                  <a:pt x="1013538" y="0"/>
                </a:lnTo>
                <a:lnTo>
                  <a:pt x="1013538" y="1013538"/>
                </a:lnTo>
                <a:lnTo>
                  <a:pt x="0" y="101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1393310" y="4923294"/>
            <a:ext cx="1104468" cy="1719016"/>
          </a:xfrm>
          <a:custGeom>
            <a:avLst/>
            <a:gdLst/>
            <a:ahLst/>
            <a:cxnLst/>
            <a:rect l="l" t="t" r="r" b="b"/>
            <a:pathLst>
              <a:path w="1104468" h="1719016">
                <a:moveTo>
                  <a:pt x="0" y="0"/>
                </a:moveTo>
                <a:lnTo>
                  <a:pt x="1104468" y="0"/>
                </a:lnTo>
                <a:lnTo>
                  <a:pt x="1104468" y="1719016"/>
                </a:lnTo>
                <a:lnTo>
                  <a:pt x="0" y="1719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3408427" flipV="1">
            <a:off x="8321459" y="4310007"/>
            <a:ext cx="1110715" cy="1003808"/>
          </a:xfrm>
          <a:custGeom>
            <a:avLst/>
            <a:gdLst/>
            <a:ahLst/>
            <a:cxnLst/>
            <a:rect l="l" t="t" r="r" b="b"/>
            <a:pathLst>
              <a:path w="1110715" h="1003808">
                <a:moveTo>
                  <a:pt x="0" y="1003808"/>
                </a:moveTo>
                <a:lnTo>
                  <a:pt x="1110715" y="1003808"/>
                </a:lnTo>
                <a:lnTo>
                  <a:pt x="1110715" y="0"/>
                </a:lnTo>
                <a:lnTo>
                  <a:pt x="0" y="0"/>
                </a:lnTo>
                <a:lnTo>
                  <a:pt x="0" y="100380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4190666" y="6642310"/>
            <a:ext cx="1110715" cy="1003808"/>
          </a:xfrm>
          <a:custGeom>
            <a:avLst/>
            <a:gdLst/>
            <a:ahLst/>
            <a:cxnLst/>
            <a:rect l="l" t="t" r="r" b="b"/>
            <a:pathLst>
              <a:path w="1110715" h="1003808">
                <a:moveTo>
                  <a:pt x="0" y="0"/>
                </a:moveTo>
                <a:lnTo>
                  <a:pt x="1110714" y="0"/>
                </a:lnTo>
                <a:lnTo>
                  <a:pt x="1110714" y="1003808"/>
                </a:lnTo>
                <a:lnTo>
                  <a:pt x="0" y="10038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6946426" y="-417565"/>
            <a:ext cx="2683149" cy="835130"/>
          </a:xfrm>
          <a:custGeom>
            <a:avLst/>
            <a:gdLst/>
            <a:ahLst/>
            <a:cxnLst/>
            <a:rect l="l" t="t" r="r" b="b"/>
            <a:pathLst>
              <a:path w="2683149" h="835130">
                <a:moveTo>
                  <a:pt x="0" y="0"/>
                </a:moveTo>
                <a:lnTo>
                  <a:pt x="2683148" y="0"/>
                </a:lnTo>
                <a:lnTo>
                  <a:pt x="2683148" y="835130"/>
                </a:lnTo>
                <a:lnTo>
                  <a:pt x="0" y="8351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189722" y="7122688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Q1 Kickoff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9722" y="7771288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First in-person exchange end of Q1 (March) to build relationships.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278041" y="4039859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Q3 Project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278041" y="4688459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Second exchange in Q3 (August) focused on project collaboration.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48558" y="7573090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Q4 Party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48558" y="822169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Third exchange in Q4 (November) for year-end celebration and networking.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723580" y="4347666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Comm. Train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723580" y="499626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Training in AI translation tools and language skills for cross-border communication.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Int'l Exchanges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197472" y="4107344"/>
            <a:ext cx="2481824" cy="5076706"/>
            <a:chOff x="0" y="0"/>
            <a:chExt cx="660400" cy="13508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90431" y="4107344"/>
            <a:ext cx="2481824" cy="5076706"/>
            <a:chOff x="0" y="0"/>
            <a:chExt cx="660400" cy="13508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2527848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0" y="0"/>
                </a:lnTo>
                <a:lnTo>
                  <a:pt x="3006990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5934888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1" y="0"/>
                </a:lnTo>
                <a:lnTo>
                  <a:pt x="3006991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3325680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604512" y="4107344"/>
            <a:ext cx="2481824" cy="5076706"/>
            <a:chOff x="0" y="0"/>
            <a:chExt cx="660400" cy="13508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11553" y="4107344"/>
            <a:ext cx="2481824" cy="5076706"/>
            <a:chOff x="0" y="0"/>
            <a:chExt cx="660400" cy="13508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341929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0" y="0"/>
                </a:lnTo>
                <a:lnTo>
                  <a:pt x="3006990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2748969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1" y="0"/>
                </a:lnTo>
                <a:lnTo>
                  <a:pt x="3006991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3857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0176817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6771744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527848" y="3849807"/>
            <a:ext cx="3011183" cy="448037"/>
            <a:chOff x="0" y="0"/>
            <a:chExt cx="972175" cy="144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71744" y="7308626"/>
            <a:ext cx="1337472" cy="133747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934888" y="3849807"/>
            <a:ext cx="3011183" cy="448037"/>
            <a:chOff x="0" y="0"/>
            <a:chExt cx="972175" cy="1446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78784" y="7308626"/>
            <a:ext cx="1337472" cy="133747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341929" y="3849807"/>
            <a:ext cx="3011183" cy="448037"/>
            <a:chOff x="0" y="0"/>
            <a:chExt cx="972175" cy="1446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85825" y="7308626"/>
            <a:ext cx="1337472" cy="133747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748969" y="3849807"/>
            <a:ext cx="3011183" cy="448037"/>
            <a:chOff x="0" y="0"/>
            <a:chExt cx="972175" cy="14465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364703" y="7308626"/>
            <a:ext cx="1337472" cy="1337472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47" name="Freeform 47"/>
          <p:cNvSpPr/>
          <p:nvPr/>
        </p:nvSpPr>
        <p:spPr>
          <a:xfrm>
            <a:off x="3679944" y="7623867"/>
            <a:ext cx="706990" cy="706990"/>
          </a:xfrm>
          <a:custGeom>
            <a:avLst/>
            <a:gdLst/>
            <a:ahLst/>
            <a:cxnLst/>
            <a:rect l="l" t="t" r="r" b="b"/>
            <a:pathLst>
              <a:path w="706990" h="706990">
                <a:moveTo>
                  <a:pt x="0" y="0"/>
                </a:moveTo>
                <a:lnTo>
                  <a:pt x="706990" y="0"/>
                </a:lnTo>
                <a:lnTo>
                  <a:pt x="706990" y="706990"/>
                </a:lnTo>
                <a:lnTo>
                  <a:pt x="0" y="7069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8" name="Freeform 48"/>
          <p:cNvSpPr/>
          <p:nvPr/>
        </p:nvSpPr>
        <p:spPr>
          <a:xfrm>
            <a:off x="7080108" y="7629603"/>
            <a:ext cx="720743" cy="695517"/>
          </a:xfrm>
          <a:custGeom>
            <a:avLst/>
            <a:gdLst/>
            <a:ahLst/>
            <a:cxnLst/>
            <a:rect l="l" t="t" r="r" b="b"/>
            <a:pathLst>
              <a:path w="720743" h="695517">
                <a:moveTo>
                  <a:pt x="0" y="0"/>
                </a:moveTo>
                <a:lnTo>
                  <a:pt x="720743" y="0"/>
                </a:lnTo>
                <a:lnTo>
                  <a:pt x="720743" y="695517"/>
                </a:lnTo>
                <a:lnTo>
                  <a:pt x="0" y="6955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9" name="Freeform 49"/>
          <p:cNvSpPr/>
          <p:nvPr/>
        </p:nvSpPr>
        <p:spPr>
          <a:xfrm>
            <a:off x="10517658" y="7647500"/>
            <a:ext cx="659725" cy="659725"/>
          </a:xfrm>
          <a:custGeom>
            <a:avLst/>
            <a:gdLst/>
            <a:ahLst/>
            <a:cxnLst/>
            <a:rect l="l" t="t" r="r" b="b"/>
            <a:pathLst>
              <a:path w="659725" h="659725">
                <a:moveTo>
                  <a:pt x="0" y="0"/>
                </a:moveTo>
                <a:lnTo>
                  <a:pt x="659725" y="0"/>
                </a:lnTo>
                <a:lnTo>
                  <a:pt x="659725" y="659724"/>
                </a:lnTo>
                <a:lnTo>
                  <a:pt x="0" y="6597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0" name="Freeform 50"/>
          <p:cNvSpPr/>
          <p:nvPr/>
        </p:nvSpPr>
        <p:spPr>
          <a:xfrm>
            <a:off x="13987834" y="7562223"/>
            <a:ext cx="533454" cy="830279"/>
          </a:xfrm>
          <a:custGeom>
            <a:avLst/>
            <a:gdLst/>
            <a:ahLst/>
            <a:cxnLst/>
            <a:rect l="l" t="t" r="r" b="b"/>
            <a:pathLst>
              <a:path w="533454" h="830279">
                <a:moveTo>
                  <a:pt x="0" y="0"/>
                </a:moveTo>
                <a:lnTo>
                  <a:pt x="533454" y="0"/>
                </a:lnTo>
                <a:lnTo>
                  <a:pt x="533454" y="830278"/>
                </a:lnTo>
                <a:lnTo>
                  <a:pt x="0" y="8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Freeform 51"/>
          <p:cNvSpPr/>
          <p:nvPr/>
        </p:nvSpPr>
        <p:spPr>
          <a:xfrm>
            <a:off x="-386933" y="8937820"/>
            <a:ext cx="1854543" cy="1349180"/>
          </a:xfrm>
          <a:custGeom>
            <a:avLst/>
            <a:gdLst/>
            <a:ahLst/>
            <a:cxnLst/>
            <a:rect l="l" t="t" r="r" b="b"/>
            <a:pathLst>
              <a:path w="1854543" h="1349180">
                <a:moveTo>
                  <a:pt x="0" y="0"/>
                </a:moveTo>
                <a:lnTo>
                  <a:pt x="1854543" y="0"/>
                </a:lnTo>
                <a:lnTo>
                  <a:pt x="1854543" y="1349180"/>
                </a:lnTo>
                <a:lnTo>
                  <a:pt x="0" y="13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2" name="Freeform 5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Freeform 53"/>
          <p:cNvSpPr/>
          <p:nvPr/>
        </p:nvSpPr>
        <p:spPr>
          <a:xfrm flipH="1">
            <a:off x="16912072" y="9483066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4" name="Freeform 54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3150598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Q1 Found.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150598" y="5477701"/>
            <a:ext cx="1765682" cy="23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Tech Lead hired, Dev process, PM system, Vibe Coding start, 1st exchange.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55763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Q2 Enhance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55763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Team 13, Auto testing, TOMO AI HR project initiation.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96467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Q3 Expand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996467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AI HR sales, Sky-Net GC, Team R&amp;D, 2nd exchange.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337171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Q4 Harvest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337171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Team 15, year-end review, 3rd exchange party, 2027 planning.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Timeline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5652112"/>
            <a:ext cx="18288000" cy="4634888"/>
            <a:chOff x="0" y="0"/>
            <a:chExt cx="4816593" cy="12207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20711"/>
            </a:xfrm>
            <a:custGeom>
              <a:avLst/>
              <a:gdLst/>
              <a:ahLst/>
              <a:cxnLst/>
              <a:rect l="l" t="t" r="r" b="b"/>
              <a:pathLst>
                <a:path w="4816592" h="1220711">
                  <a:moveTo>
                    <a:pt x="0" y="0"/>
                  </a:moveTo>
                  <a:lnTo>
                    <a:pt x="4816592" y="0"/>
                  </a:lnTo>
                  <a:lnTo>
                    <a:pt x="4816592" y="1220711"/>
                  </a:lnTo>
                  <a:lnTo>
                    <a:pt x="0" y="1220711"/>
                  </a:ln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258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449568" y="613733"/>
            <a:ext cx="4969101" cy="5038379"/>
          </a:xfrm>
          <a:custGeom>
            <a:avLst/>
            <a:gdLst/>
            <a:ahLst/>
            <a:cxnLst/>
            <a:rect l="l" t="t" r="r" b="b"/>
            <a:pathLst>
              <a:path w="4969101" h="5038379">
                <a:moveTo>
                  <a:pt x="0" y="0"/>
                </a:moveTo>
                <a:lnTo>
                  <a:pt x="4969100" y="0"/>
                </a:lnTo>
                <a:lnTo>
                  <a:pt x="4969100" y="5038379"/>
                </a:lnTo>
                <a:lnTo>
                  <a:pt x="0" y="5038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908068" y="6286403"/>
            <a:ext cx="1245141" cy="12451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01929" y="6286403"/>
            <a:ext cx="1245141" cy="12451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2269605" y="6630596"/>
            <a:ext cx="522066" cy="522066"/>
          </a:xfrm>
          <a:custGeom>
            <a:avLst/>
            <a:gdLst/>
            <a:ahLst/>
            <a:cxnLst/>
            <a:rect l="l" t="t" r="r" b="b"/>
            <a:pathLst>
              <a:path w="522066" h="522066">
                <a:moveTo>
                  <a:pt x="0" y="0"/>
                </a:moveTo>
                <a:lnTo>
                  <a:pt x="522066" y="0"/>
                </a:lnTo>
                <a:lnTo>
                  <a:pt x="522066" y="522066"/>
                </a:lnTo>
                <a:lnTo>
                  <a:pt x="0" y="522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6262613" y="6638909"/>
            <a:ext cx="523773" cy="505441"/>
          </a:xfrm>
          <a:custGeom>
            <a:avLst/>
            <a:gdLst/>
            <a:ahLst/>
            <a:cxnLst/>
            <a:rect l="l" t="t" r="r" b="b"/>
            <a:pathLst>
              <a:path w="523773" h="505441">
                <a:moveTo>
                  <a:pt x="0" y="0"/>
                </a:moveTo>
                <a:lnTo>
                  <a:pt x="523772" y="0"/>
                </a:lnTo>
                <a:lnTo>
                  <a:pt x="523772" y="505440"/>
                </a:lnTo>
                <a:lnTo>
                  <a:pt x="0" y="5054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895790" y="6286403"/>
            <a:ext cx="1245141" cy="124514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9548" y="6662817"/>
            <a:ext cx="457624" cy="457624"/>
          </a:xfrm>
          <a:custGeom>
            <a:avLst/>
            <a:gdLst/>
            <a:ahLst/>
            <a:cxnLst/>
            <a:rect l="l" t="t" r="r" b="b"/>
            <a:pathLst>
              <a:path w="457624" h="457624">
                <a:moveTo>
                  <a:pt x="0" y="0"/>
                </a:moveTo>
                <a:lnTo>
                  <a:pt x="457624" y="0"/>
                </a:lnTo>
                <a:lnTo>
                  <a:pt x="457624" y="457624"/>
                </a:lnTo>
                <a:lnTo>
                  <a:pt x="0" y="457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889651" y="6286403"/>
            <a:ext cx="1245141" cy="12451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995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4315630" y="6585650"/>
            <a:ext cx="393183" cy="611958"/>
          </a:xfrm>
          <a:custGeom>
            <a:avLst/>
            <a:gdLst/>
            <a:ahLst/>
            <a:cxnLst/>
            <a:rect l="l" t="t" r="r" b="b"/>
            <a:pathLst>
              <a:path w="393183" h="611958">
                <a:moveTo>
                  <a:pt x="0" y="0"/>
                </a:moveTo>
                <a:lnTo>
                  <a:pt x="393183" y="0"/>
                </a:lnTo>
                <a:lnTo>
                  <a:pt x="393183" y="611958"/>
                </a:lnTo>
                <a:lnTo>
                  <a:pt x="0" y="611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1133475"/>
            <a:ext cx="9029390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KPIs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08068" y="7798244"/>
            <a:ext cx="3102949" cy="390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335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Revenue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908068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Annual target of 57.8 billion VND by end of the full year.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01929" y="7798244"/>
            <a:ext cx="3102949" cy="37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 Size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901929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Grow the team to 15 people by Q4, including Tech Lead.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895790" y="7798244"/>
            <a:ext cx="3102949" cy="367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Dev Process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895790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Complete standardized development process and Vibe Coding training by Q2.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89651" y="7798244"/>
            <a:ext cx="3102949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79"/>
              </a:lnSpc>
              <a:spcBef>
                <a:spcPct val="0"/>
              </a:spcBef>
            </a:pPr>
            <a:r>
              <a:rPr lang="en-US" altLang="zh-CN" sz="2000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Projects</a:t>
            </a:r>
            <a:endParaRPr lang="en-US" sz="2000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89651" y="8437318"/>
            <a:ext cx="3102949" cy="24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57"/>
              </a:lnSpc>
              <a:spcBef>
                <a:spcPct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Deliver 3 cross-border projects and conduct 3 exchanges by Q4.</a:t>
            </a:r>
            <a:endParaRPr lang="en-US" sz="1600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7422243" y="-49647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4" y="0"/>
                </a:lnTo>
                <a:lnTo>
                  <a:pt x="1731514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 rot="-5400000">
            <a:off x="-603795" y="7769288"/>
            <a:ext cx="1207589" cy="732101"/>
          </a:xfrm>
          <a:custGeom>
            <a:avLst/>
            <a:gdLst/>
            <a:ahLst/>
            <a:cxnLst/>
            <a:rect l="l" t="t" r="r" b="b"/>
            <a:pathLst>
              <a:path w="1207589" h="732101">
                <a:moveTo>
                  <a:pt x="0" y="0"/>
                </a:moveTo>
                <a:lnTo>
                  <a:pt x="1207590" y="0"/>
                </a:lnTo>
                <a:lnTo>
                  <a:pt x="1207590" y="732100"/>
                </a:lnTo>
                <a:lnTo>
                  <a:pt x="0" y="732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2747441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0673185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747441" y="4011570"/>
            <a:ext cx="5718014" cy="2245051"/>
            <a:chOff x="0" y="0"/>
            <a:chExt cx="1505979" cy="59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90700" y="4260242"/>
            <a:ext cx="1736201" cy="1736201"/>
            <a:chOff x="0" y="0"/>
            <a:chExt cx="14400530" cy="14400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09552" y="4379093"/>
            <a:ext cx="1498498" cy="1498498"/>
            <a:chOff x="0" y="0"/>
            <a:chExt cx="495300" cy="495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73185" y="4011570"/>
            <a:ext cx="5718014" cy="2245051"/>
            <a:chOff x="0" y="0"/>
            <a:chExt cx="1505979" cy="591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16444" y="4260242"/>
            <a:ext cx="1736201" cy="1736201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35296" y="4379093"/>
            <a:ext cx="1498498" cy="1498498"/>
            <a:chOff x="0" y="0"/>
            <a:chExt cx="495300" cy="495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2747441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flipH="1">
            <a:off x="10673185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747441" y="7013249"/>
            <a:ext cx="5718014" cy="2245051"/>
            <a:chOff x="0" y="0"/>
            <a:chExt cx="1505979" cy="5912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790700" y="7261921"/>
            <a:ext cx="1736201" cy="1736201"/>
            <a:chOff x="0" y="0"/>
            <a:chExt cx="14400530" cy="144005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909552" y="7380772"/>
            <a:ext cx="1498498" cy="1498498"/>
            <a:chOff x="0" y="0"/>
            <a:chExt cx="495300" cy="4953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673185" y="7013249"/>
            <a:ext cx="5718014" cy="2245051"/>
            <a:chOff x="0" y="0"/>
            <a:chExt cx="1505979" cy="5912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716444" y="7261921"/>
            <a:ext cx="1736201" cy="1736201"/>
            <a:chOff x="0" y="0"/>
            <a:chExt cx="14400530" cy="144005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835296" y="7380772"/>
            <a:ext cx="1498498" cy="1498498"/>
            <a:chOff x="0" y="0"/>
            <a:chExt cx="495300" cy="4953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9" name="AutoShape 39"/>
          <p:cNvSpPr/>
          <p:nvPr/>
        </p:nvSpPr>
        <p:spPr>
          <a:xfrm>
            <a:off x="-369380" y="650332"/>
            <a:ext cx="12797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2278109" y="7852863"/>
            <a:ext cx="761383" cy="710942"/>
          </a:xfrm>
          <a:custGeom>
            <a:avLst/>
            <a:gdLst/>
            <a:ahLst/>
            <a:cxnLst/>
            <a:rect l="l" t="t" r="r" b="b"/>
            <a:pathLst>
              <a:path w="761383" h="710942">
                <a:moveTo>
                  <a:pt x="0" y="0"/>
                </a:moveTo>
                <a:lnTo>
                  <a:pt x="761383" y="0"/>
                </a:lnTo>
                <a:lnTo>
                  <a:pt x="761383" y="710942"/>
                </a:lnTo>
                <a:lnTo>
                  <a:pt x="0" y="71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>
            <a:off x="10348525" y="7694616"/>
            <a:ext cx="472039" cy="882317"/>
          </a:xfrm>
          <a:custGeom>
            <a:avLst/>
            <a:gdLst/>
            <a:ahLst/>
            <a:cxnLst/>
            <a:rect l="l" t="t" r="r" b="b"/>
            <a:pathLst>
              <a:path w="472039" h="882317">
                <a:moveTo>
                  <a:pt x="0" y="0"/>
                </a:moveTo>
                <a:lnTo>
                  <a:pt x="472039" y="0"/>
                </a:lnTo>
                <a:lnTo>
                  <a:pt x="472039" y="882317"/>
                </a:lnTo>
                <a:lnTo>
                  <a:pt x="0" y="88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0164838" y="4746933"/>
            <a:ext cx="839414" cy="762818"/>
          </a:xfrm>
          <a:custGeom>
            <a:avLst/>
            <a:gdLst/>
            <a:ahLst/>
            <a:cxnLst/>
            <a:rect l="l" t="t" r="r" b="b"/>
            <a:pathLst>
              <a:path w="839414" h="762818">
                <a:moveTo>
                  <a:pt x="0" y="0"/>
                </a:moveTo>
                <a:lnTo>
                  <a:pt x="839414" y="0"/>
                </a:lnTo>
                <a:lnTo>
                  <a:pt x="839414" y="762818"/>
                </a:lnTo>
                <a:lnTo>
                  <a:pt x="0" y="762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>
            <a:off x="2193006" y="4662548"/>
            <a:ext cx="931589" cy="931589"/>
          </a:xfrm>
          <a:custGeom>
            <a:avLst/>
            <a:gdLst/>
            <a:ahLst/>
            <a:cxnLst/>
            <a:rect l="l" t="t" r="r" b="b"/>
            <a:pathLst>
              <a:path w="931589" h="931589">
                <a:moveTo>
                  <a:pt x="0" y="0"/>
                </a:moveTo>
                <a:lnTo>
                  <a:pt x="931589" y="0"/>
                </a:lnTo>
                <a:lnTo>
                  <a:pt x="931589" y="931589"/>
                </a:lnTo>
                <a:lnTo>
                  <a:pt x="0" y="931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>
            <a:off x="-865757" y="-49647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4" y="0"/>
                </a:lnTo>
                <a:lnTo>
                  <a:pt x="1731514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rot="-3807752" flipV="1">
            <a:off x="17013101" y="9453376"/>
            <a:ext cx="1837188" cy="1667248"/>
          </a:xfrm>
          <a:custGeom>
            <a:avLst/>
            <a:gdLst/>
            <a:ahLst/>
            <a:cxnLst/>
            <a:rect l="l" t="t" r="r" b="b"/>
            <a:pathLst>
              <a:path w="1837188" h="1667248">
                <a:moveTo>
                  <a:pt x="0" y="1667248"/>
                </a:moveTo>
                <a:lnTo>
                  <a:pt x="1837188" y="1667248"/>
                </a:lnTo>
                <a:lnTo>
                  <a:pt x="1837188" y="0"/>
                </a:lnTo>
                <a:lnTo>
                  <a:pt x="0" y="0"/>
                </a:lnTo>
                <a:lnTo>
                  <a:pt x="0" y="166724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3939656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Vision &amp; Values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939655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Explore Jarvis's core vision, mission, and guiding principles for success.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</a:pPr>
            <a:r>
              <a:rPr lang="en-US" altLang="zh-CN" sz="5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Agenda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865400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Goals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865399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Detailed objectives across financial, organizational, product, technical, and international aspects.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939656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Timeline &amp; KPI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939655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Key execution timeline and performance indicators for the year ahead.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865400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Group &amp; People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1865399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Overview of the group, company culture, and leadership insight.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7" name="Freeform 5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8" name="Freeform 58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2747441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10673185" y="4340875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3"/>
                </a:lnTo>
                <a:lnTo>
                  <a:pt x="5718014" y="3073433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747441" y="4011570"/>
            <a:ext cx="5718014" cy="2245051"/>
            <a:chOff x="0" y="0"/>
            <a:chExt cx="1505979" cy="5912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790700" y="4260242"/>
            <a:ext cx="1736201" cy="1736201"/>
            <a:chOff x="0" y="0"/>
            <a:chExt cx="14400530" cy="14400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09552" y="4379093"/>
            <a:ext cx="1498498" cy="1498498"/>
            <a:chOff x="0" y="0"/>
            <a:chExt cx="495300" cy="495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73185" y="4011570"/>
            <a:ext cx="5718014" cy="2245051"/>
            <a:chOff x="0" y="0"/>
            <a:chExt cx="1505979" cy="5912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16444" y="4260242"/>
            <a:ext cx="1736201" cy="1736201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835296" y="4379093"/>
            <a:ext cx="1498498" cy="1498498"/>
            <a:chOff x="0" y="0"/>
            <a:chExt cx="495300" cy="4953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Freeform 21"/>
          <p:cNvSpPr/>
          <p:nvPr/>
        </p:nvSpPr>
        <p:spPr>
          <a:xfrm flipH="1">
            <a:off x="2747441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 flipH="1">
            <a:off x="10673185" y="7176656"/>
            <a:ext cx="5718014" cy="3073433"/>
          </a:xfrm>
          <a:custGeom>
            <a:avLst/>
            <a:gdLst/>
            <a:ahLst/>
            <a:cxnLst/>
            <a:rect l="l" t="t" r="r" b="b"/>
            <a:pathLst>
              <a:path w="5718014" h="3073433">
                <a:moveTo>
                  <a:pt x="5718014" y="0"/>
                </a:moveTo>
                <a:lnTo>
                  <a:pt x="0" y="0"/>
                </a:lnTo>
                <a:lnTo>
                  <a:pt x="0" y="3073432"/>
                </a:lnTo>
                <a:lnTo>
                  <a:pt x="5718014" y="3073432"/>
                </a:lnTo>
                <a:lnTo>
                  <a:pt x="5718014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747441" y="7013249"/>
            <a:ext cx="5718014" cy="2245051"/>
            <a:chOff x="0" y="0"/>
            <a:chExt cx="1505979" cy="5912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790700" y="7261921"/>
            <a:ext cx="1736201" cy="1736201"/>
            <a:chOff x="0" y="0"/>
            <a:chExt cx="14400530" cy="144005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909552" y="7380772"/>
            <a:ext cx="1498498" cy="1498498"/>
            <a:chOff x="0" y="0"/>
            <a:chExt cx="495300" cy="4953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673185" y="7013249"/>
            <a:ext cx="5718014" cy="2245051"/>
            <a:chOff x="0" y="0"/>
            <a:chExt cx="1505979" cy="59128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05979" cy="591289"/>
            </a:xfrm>
            <a:custGeom>
              <a:avLst/>
              <a:gdLst/>
              <a:ahLst/>
              <a:cxnLst/>
              <a:rect l="l" t="t" r="r" b="b"/>
              <a:pathLst>
                <a:path w="1505979" h="591289">
                  <a:moveTo>
                    <a:pt x="44680" y="0"/>
                  </a:moveTo>
                  <a:lnTo>
                    <a:pt x="1461299" y="0"/>
                  </a:lnTo>
                  <a:cubicBezTo>
                    <a:pt x="1473149" y="0"/>
                    <a:pt x="1484513" y="4707"/>
                    <a:pt x="1492892" y="13087"/>
                  </a:cubicBezTo>
                  <a:cubicBezTo>
                    <a:pt x="1501272" y="21466"/>
                    <a:pt x="1505979" y="32830"/>
                    <a:pt x="1505979" y="44680"/>
                  </a:cubicBezTo>
                  <a:lnTo>
                    <a:pt x="1505979" y="546609"/>
                  </a:lnTo>
                  <a:cubicBezTo>
                    <a:pt x="1505979" y="558459"/>
                    <a:pt x="1501272" y="569823"/>
                    <a:pt x="1492892" y="578202"/>
                  </a:cubicBezTo>
                  <a:cubicBezTo>
                    <a:pt x="1484513" y="586582"/>
                    <a:pt x="1473149" y="591289"/>
                    <a:pt x="1461299" y="591289"/>
                  </a:cubicBezTo>
                  <a:lnTo>
                    <a:pt x="44680" y="591289"/>
                  </a:lnTo>
                  <a:cubicBezTo>
                    <a:pt x="32830" y="591289"/>
                    <a:pt x="21466" y="586582"/>
                    <a:pt x="13087" y="578202"/>
                  </a:cubicBezTo>
                  <a:cubicBezTo>
                    <a:pt x="4707" y="569823"/>
                    <a:pt x="0" y="558459"/>
                    <a:pt x="0" y="546609"/>
                  </a:cubicBezTo>
                  <a:lnTo>
                    <a:pt x="0" y="44680"/>
                  </a:lnTo>
                  <a:cubicBezTo>
                    <a:pt x="0" y="32830"/>
                    <a:pt x="4707" y="21466"/>
                    <a:pt x="13087" y="13087"/>
                  </a:cubicBezTo>
                  <a:cubicBezTo>
                    <a:pt x="21466" y="4707"/>
                    <a:pt x="32830" y="0"/>
                    <a:pt x="4468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505979" cy="62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9716444" y="7261921"/>
            <a:ext cx="1736201" cy="1736201"/>
            <a:chOff x="0" y="0"/>
            <a:chExt cx="14400530" cy="144005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9835296" y="7380772"/>
            <a:ext cx="1498498" cy="1498498"/>
            <a:chOff x="0" y="0"/>
            <a:chExt cx="495300" cy="4953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9" name="AutoShape 39"/>
          <p:cNvSpPr/>
          <p:nvPr/>
        </p:nvSpPr>
        <p:spPr>
          <a:xfrm>
            <a:off x="-369380" y="650332"/>
            <a:ext cx="12797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2278109" y="7852863"/>
            <a:ext cx="761383" cy="710942"/>
          </a:xfrm>
          <a:custGeom>
            <a:avLst/>
            <a:gdLst/>
            <a:ahLst/>
            <a:cxnLst/>
            <a:rect l="l" t="t" r="r" b="b"/>
            <a:pathLst>
              <a:path w="761383" h="710942">
                <a:moveTo>
                  <a:pt x="0" y="0"/>
                </a:moveTo>
                <a:lnTo>
                  <a:pt x="761383" y="0"/>
                </a:lnTo>
                <a:lnTo>
                  <a:pt x="761383" y="710942"/>
                </a:lnTo>
                <a:lnTo>
                  <a:pt x="0" y="710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>
            <a:off x="10348525" y="7694616"/>
            <a:ext cx="472039" cy="882317"/>
          </a:xfrm>
          <a:custGeom>
            <a:avLst/>
            <a:gdLst/>
            <a:ahLst/>
            <a:cxnLst/>
            <a:rect l="l" t="t" r="r" b="b"/>
            <a:pathLst>
              <a:path w="472039" h="882317">
                <a:moveTo>
                  <a:pt x="0" y="0"/>
                </a:moveTo>
                <a:lnTo>
                  <a:pt x="472039" y="0"/>
                </a:lnTo>
                <a:lnTo>
                  <a:pt x="472039" y="882317"/>
                </a:lnTo>
                <a:lnTo>
                  <a:pt x="0" y="88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0164838" y="4746933"/>
            <a:ext cx="839414" cy="762818"/>
          </a:xfrm>
          <a:custGeom>
            <a:avLst/>
            <a:gdLst/>
            <a:ahLst/>
            <a:cxnLst/>
            <a:rect l="l" t="t" r="r" b="b"/>
            <a:pathLst>
              <a:path w="839414" h="762818">
                <a:moveTo>
                  <a:pt x="0" y="0"/>
                </a:moveTo>
                <a:lnTo>
                  <a:pt x="839414" y="0"/>
                </a:lnTo>
                <a:lnTo>
                  <a:pt x="839414" y="762818"/>
                </a:lnTo>
                <a:lnTo>
                  <a:pt x="0" y="762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>
            <a:off x="2193006" y="4662548"/>
            <a:ext cx="931589" cy="931589"/>
          </a:xfrm>
          <a:custGeom>
            <a:avLst/>
            <a:gdLst/>
            <a:ahLst/>
            <a:cxnLst/>
            <a:rect l="l" t="t" r="r" b="b"/>
            <a:pathLst>
              <a:path w="931589" h="931589">
                <a:moveTo>
                  <a:pt x="0" y="0"/>
                </a:moveTo>
                <a:lnTo>
                  <a:pt x="931589" y="0"/>
                </a:lnTo>
                <a:lnTo>
                  <a:pt x="931589" y="931589"/>
                </a:lnTo>
                <a:lnTo>
                  <a:pt x="0" y="9315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>
            <a:off x="-865757" y="-496474"/>
            <a:ext cx="1731513" cy="1525174"/>
          </a:xfrm>
          <a:custGeom>
            <a:avLst/>
            <a:gdLst/>
            <a:ahLst/>
            <a:cxnLst/>
            <a:rect l="l" t="t" r="r" b="b"/>
            <a:pathLst>
              <a:path w="1731513" h="1525174">
                <a:moveTo>
                  <a:pt x="0" y="0"/>
                </a:moveTo>
                <a:lnTo>
                  <a:pt x="1731514" y="0"/>
                </a:lnTo>
                <a:lnTo>
                  <a:pt x="1731514" y="1525174"/>
                </a:lnTo>
                <a:lnTo>
                  <a:pt x="0" y="15251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rot="-3807752" flipV="1">
            <a:off x="17013101" y="9453376"/>
            <a:ext cx="1837188" cy="1667248"/>
          </a:xfrm>
          <a:custGeom>
            <a:avLst/>
            <a:gdLst/>
            <a:ahLst/>
            <a:cxnLst/>
            <a:rect l="l" t="t" r="r" b="b"/>
            <a:pathLst>
              <a:path w="1837188" h="1667248">
                <a:moveTo>
                  <a:pt x="0" y="1667248"/>
                </a:moveTo>
                <a:lnTo>
                  <a:pt x="1837188" y="1667248"/>
                </a:lnTo>
                <a:lnTo>
                  <a:pt x="1837188" y="0"/>
                </a:lnTo>
                <a:lnTo>
                  <a:pt x="0" y="0"/>
                </a:lnTo>
                <a:lnTo>
                  <a:pt x="0" y="1667248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3939656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Unicorn Intl.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3939655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Parent company, Unicorn International Investment, oversees 27+ companies.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</a:pPr>
            <a:r>
              <a:rPr lang="en-US" altLang="zh-CN" sz="5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Group Overview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865400" y="4350518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Siraya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1865399" y="4945894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Key subsidiary for Cloud, CDN, Security services across SE Asia.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939656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Jarvis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3939655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Our core entity: Software Development in Vietnam, focused on AGI.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865400" y="7352197"/>
            <a:ext cx="4144490" cy="438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639"/>
              </a:lnSpc>
              <a:spcBef>
                <a:spcPct val="0"/>
              </a:spcBef>
            </a:pPr>
            <a:r>
              <a:rPr lang="en-US" altLang="zh-CN" sz="25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Key Partners</a:t>
            </a:r>
            <a:endParaRPr lang="en-US" sz="25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1865399" y="7947573"/>
            <a:ext cx="4144491" cy="281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Other subsidiaries like Katsumitec, Tomo, Sky-Net for synergy.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7" name="Freeform 5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8" name="Freeform 58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778435" y="3174299"/>
            <a:ext cx="6737191" cy="1262390"/>
            <a:chOff x="0" y="0"/>
            <a:chExt cx="2276820" cy="426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38294" y="3174299"/>
            <a:ext cx="1262390" cy="1262390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8435" y="4878074"/>
            <a:ext cx="6737191" cy="1262390"/>
            <a:chOff x="0" y="0"/>
            <a:chExt cx="2276820" cy="426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138294" y="4873803"/>
            <a:ext cx="1262390" cy="1262390"/>
            <a:chOff x="0" y="0"/>
            <a:chExt cx="14400530" cy="14400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78435" y="6583566"/>
            <a:ext cx="6737191" cy="1262390"/>
            <a:chOff x="0" y="0"/>
            <a:chExt cx="2276820" cy="426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138294" y="6577577"/>
            <a:ext cx="1262390" cy="1262390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78435" y="8283070"/>
            <a:ext cx="6737191" cy="1262390"/>
            <a:chOff x="0" y="0"/>
            <a:chExt cx="2276820" cy="4266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138294" y="8283070"/>
            <a:ext cx="1262390" cy="1262390"/>
            <a:chOff x="0" y="0"/>
            <a:chExt cx="14400530" cy="144005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318027" y="3482007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5316969" y="5191813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357957" y="6925215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4" y="0"/>
                </a:lnTo>
                <a:lnTo>
                  <a:pt x="567114" y="567115"/>
                </a:lnTo>
                <a:lnTo>
                  <a:pt x="0" y="56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5397886" y="8535078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-354131" y="7319555"/>
            <a:ext cx="1177832" cy="1786344"/>
          </a:xfrm>
          <a:custGeom>
            <a:avLst/>
            <a:gdLst/>
            <a:ahLst/>
            <a:cxnLst/>
            <a:rect l="l" t="t" r="r" b="b"/>
            <a:pathLst>
              <a:path w="1177832" h="1786344">
                <a:moveTo>
                  <a:pt x="0" y="0"/>
                </a:moveTo>
                <a:lnTo>
                  <a:pt x="1177832" y="0"/>
                </a:lnTo>
                <a:lnTo>
                  <a:pt x="1177832" y="1786344"/>
                </a:lnTo>
                <a:lnTo>
                  <a:pt x="0" y="178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28700" y="3567855"/>
            <a:ext cx="5538045" cy="5538045"/>
          </a:xfrm>
          <a:custGeom>
            <a:avLst/>
            <a:gdLst/>
            <a:ahLst/>
            <a:cxnLst/>
            <a:rect l="l" t="t" r="r" b="b"/>
            <a:pathLst>
              <a:path w="5538045" h="5538045">
                <a:moveTo>
                  <a:pt x="0" y="0"/>
                </a:moveTo>
                <a:lnTo>
                  <a:pt x="5538045" y="0"/>
                </a:lnTo>
                <a:lnTo>
                  <a:pt x="5538045" y="5538044"/>
                </a:lnTo>
                <a:lnTo>
                  <a:pt x="0" y="5538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1597443">
            <a:off x="16780615" y="733213"/>
            <a:ext cx="2213559" cy="769212"/>
          </a:xfrm>
          <a:custGeom>
            <a:avLst/>
            <a:gdLst/>
            <a:ahLst/>
            <a:cxnLst/>
            <a:rect l="l" t="t" r="r" b="b"/>
            <a:pathLst>
              <a:path w="2213559" h="769212">
                <a:moveTo>
                  <a:pt x="0" y="0"/>
                </a:moveTo>
                <a:lnTo>
                  <a:pt x="2213559" y="0"/>
                </a:lnTo>
                <a:lnTo>
                  <a:pt x="2213559" y="769211"/>
                </a:lnTo>
                <a:lnTo>
                  <a:pt x="0" y="7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6140234" y="9764575"/>
            <a:ext cx="1321347" cy="1503666"/>
          </a:xfrm>
          <a:custGeom>
            <a:avLst/>
            <a:gdLst/>
            <a:ahLst/>
            <a:cxnLst/>
            <a:rect l="l" t="t" r="r" b="b"/>
            <a:pathLst>
              <a:path w="1321347" h="1503666">
                <a:moveTo>
                  <a:pt x="0" y="0"/>
                </a:moveTo>
                <a:lnTo>
                  <a:pt x="1321347" y="0"/>
                </a:lnTo>
                <a:lnTo>
                  <a:pt x="1321347" y="1503666"/>
                </a:lnTo>
                <a:lnTo>
                  <a:pt x="0" y="1503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756906" y="1028700"/>
            <a:ext cx="10774187" cy="79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Key Subsidiaries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2204" y="3548319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12204" y="5247823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8269" y="3330211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Siraya Tech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328268" y="3712214"/>
            <a:ext cx="4612007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Cloud/CDN/Security provider, partnering with major cloud platforms.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359150" y="5409579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Jarvis investor, iGaming R&amp;D, targets Asia's #1 IT solutions team.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328269" y="5028476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Katsumitec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59150" y="7112903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AI startup with AI HR (MVP), AI SRE (PoC), AI Dealer (Prototype).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28269" y="6734418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Tomo AI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359150" y="8818244"/>
            <a:ext cx="4574803" cy="51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100"/>
              </a:lnSpc>
            </a:pPr>
            <a:r>
              <a:rPr lang="en-US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Game Point Platform</a:t>
            </a:r>
            <a:r>
              <a:rPr lang="en-US" altLang="zh-TW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, Migrant Financial Transactions. Game Develop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28269" y="8428085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Sky Net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212204" y="6951597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12204" y="8657090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44" name="Freeform 44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7658246" y="4856032"/>
            <a:ext cx="2969866" cy="2969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71" y="0"/>
                  </a:moveTo>
                  <a:lnTo>
                    <a:pt x="747629" y="0"/>
                  </a:lnTo>
                  <a:cubicBezTo>
                    <a:pt x="783622" y="0"/>
                    <a:pt x="812800" y="29178"/>
                    <a:pt x="812800" y="65171"/>
                  </a:cubicBezTo>
                  <a:lnTo>
                    <a:pt x="812800" y="747629"/>
                  </a:lnTo>
                  <a:cubicBezTo>
                    <a:pt x="812800" y="783622"/>
                    <a:pt x="783622" y="812800"/>
                    <a:pt x="747629" y="812800"/>
                  </a:cubicBezTo>
                  <a:lnTo>
                    <a:pt x="65171" y="812800"/>
                  </a:lnTo>
                  <a:cubicBezTo>
                    <a:pt x="29178" y="812800"/>
                    <a:pt x="0" y="783622"/>
                    <a:pt x="0" y="747629"/>
                  </a:cubicBezTo>
                  <a:lnTo>
                    <a:pt x="0" y="65171"/>
                  </a:lnTo>
                  <a:cubicBezTo>
                    <a:pt x="0" y="29178"/>
                    <a:pt x="29178" y="0"/>
                    <a:pt x="651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6973003" y="4057016"/>
            <a:ext cx="1887729" cy="2280513"/>
            <a:chOff x="0" y="0"/>
            <a:chExt cx="812800" cy="981921"/>
          </a:xfrm>
        </p:grpSpPr>
        <p:sp>
          <p:nvSpPr>
            <p:cNvPr id="7" name="Freeform 7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9467484" y="6365498"/>
            <a:ext cx="1887729" cy="2280513"/>
            <a:chOff x="0" y="0"/>
            <a:chExt cx="812800" cy="981921"/>
          </a:xfrm>
        </p:grpSpPr>
        <p:sp>
          <p:nvSpPr>
            <p:cNvPr id="10" name="Freeform 10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9467484" y="4116323"/>
            <a:ext cx="1887729" cy="2280513"/>
            <a:chOff x="0" y="0"/>
            <a:chExt cx="812800" cy="981921"/>
          </a:xfrm>
        </p:grpSpPr>
        <p:sp>
          <p:nvSpPr>
            <p:cNvPr id="13" name="Freeform 13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6973003" y="6306190"/>
            <a:ext cx="1887729" cy="2280513"/>
            <a:chOff x="0" y="0"/>
            <a:chExt cx="812800" cy="981921"/>
          </a:xfrm>
        </p:grpSpPr>
        <p:sp>
          <p:nvSpPr>
            <p:cNvPr id="16" name="Freeform 16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971743" y="5197272"/>
            <a:ext cx="576429" cy="576429"/>
          </a:xfrm>
          <a:custGeom>
            <a:avLst/>
            <a:gdLst/>
            <a:ahLst/>
            <a:cxnLst/>
            <a:rect l="l" t="t" r="r" b="b"/>
            <a:pathLst>
              <a:path w="576429" h="576429">
                <a:moveTo>
                  <a:pt x="0" y="0"/>
                </a:moveTo>
                <a:lnTo>
                  <a:pt x="576430" y="0"/>
                </a:lnTo>
                <a:lnTo>
                  <a:pt x="576430" y="576429"/>
                </a:lnTo>
                <a:lnTo>
                  <a:pt x="0" y="57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7967817" y="6845662"/>
            <a:ext cx="562408" cy="542723"/>
          </a:xfrm>
          <a:custGeom>
            <a:avLst/>
            <a:gdLst/>
            <a:ahLst/>
            <a:cxnLst/>
            <a:rect l="l" t="t" r="r" b="b"/>
            <a:pathLst>
              <a:path w="562408" h="542723">
                <a:moveTo>
                  <a:pt x="0" y="0"/>
                </a:moveTo>
                <a:lnTo>
                  <a:pt x="562408" y="0"/>
                </a:lnTo>
                <a:lnTo>
                  <a:pt x="562408" y="542724"/>
                </a:lnTo>
                <a:lnTo>
                  <a:pt x="0" y="54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9838632" y="5281098"/>
            <a:ext cx="516124" cy="516124"/>
          </a:xfrm>
          <a:custGeom>
            <a:avLst/>
            <a:gdLst/>
            <a:ahLst/>
            <a:cxnLst/>
            <a:rect l="l" t="t" r="r" b="b"/>
            <a:pathLst>
              <a:path w="516124" h="516124">
                <a:moveTo>
                  <a:pt x="0" y="0"/>
                </a:moveTo>
                <a:lnTo>
                  <a:pt x="516124" y="0"/>
                </a:lnTo>
                <a:lnTo>
                  <a:pt x="516124" y="516124"/>
                </a:lnTo>
                <a:lnTo>
                  <a:pt x="0" y="51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9863733" y="6803862"/>
            <a:ext cx="465921" cy="725170"/>
          </a:xfrm>
          <a:custGeom>
            <a:avLst/>
            <a:gdLst/>
            <a:ahLst/>
            <a:cxnLst/>
            <a:rect l="l" t="t" r="r" b="b"/>
            <a:pathLst>
              <a:path w="465921" h="725170">
                <a:moveTo>
                  <a:pt x="0" y="0"/>
                </a:moveTo>
                <a:lnTo>
                  <a:pt x="465922" y="0"/>
                </a:lnTo>
                <a:lnTo>
                  <a:pt x="465922" y="725170"/>
                </a:lnTo>
                <a:lnTo>
                  <a:pt x="0" y="7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Group Relations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Freeform 23"/>
          <p:cNvSpPr/>
          <p:nvPr/>
        </p:nvSpPr>
        <p:spPr>
          <a:xfrm rot="163894">
            <a:off x="8857905" y="1608076"/>
            <a:ext cx="3746027" cy="1376665"/>
          </a:xfrm>
          <a:custGeom>
            <a:avLst/>
            <a:gdLst/>
            <a:ahLst/>
            <a:cxnLst/>
            <a:rect l="l" t="t" r="r" b="b"/>
            <a:pathLst>
              <a:path w="3746027" h="1376665">
                <a:moveTo>
                  <a:pt x="0" y="0"/>
                </a:moveTo>
                <a:lnTo>
                  <a:pt x="3746027" y="0"/>
                </a:lnTo>
                <a:lnTo>
                  <a:pt x="3746027" y="1376665"/>
                </a:lnTo>
                <a:lnTo>
                  <a:pt x="0" y="13766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-1818304" y="-321971"/>
            <a:ext cx="3043825" cy="1137630"/>
          </a:xfrm>
          <a:custGeom>
            <a:avLst/>
            <a:gdLst/>
            <a:ahLst/>
            <a:cxnLst/>
            <a:rect l="l" t="t" r="r" b="b"/>
            <a:pathLst>
              <a:path w="3043825" h="1137630">
                <a:moveTo>
                  <a:pt x="0" y="0"/>
                </a:moveTo>
                <a:lnTo>
                  <a:pt x="3043825" y="0"/>
                </a:lnTo>
                <a:lnTo>
                  <a:pt x="3043825" y="1137629"/>
                </a:lnTo>
                <a:lnTo>
                  <a:pt x="0" y="1137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287215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Siraya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7215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Current main business partner for Customer Portal &amp; Anti-Hijacking.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87215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Katsumitec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87215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Jarvis investor and partner on past and ongoing projects.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84603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Sky-Net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84603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Collaboration on ClickHouse integration and the GC Project.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82960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Tomo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82960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Future plan for AI HR Vietnam market development and integration.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47800" y="4075220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5EA6B2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12666" y="4075220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10AD5D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800" y="7271857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B9DB5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12666" y="7271857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3B748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7" name="Freeform 3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8163570" y="534380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8163570" y="7331639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8198799" y="5654585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9136390" y="4411052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8163570" y="931947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8198799" y="8362643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9136390" y="7119111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42625" y="6994752"/>
            <a:ext cx="387530" cy="3875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37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8955415" y="8220483"/>
            <a:ext cx="387530" cy="3875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42625" y="4258860"/>
            <a:ext cx="387530" cy="3875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8955415" y="5475065"/>
            <a:ext cx="387530" cy="3875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A6B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6568651" y="4859025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10"/>
                </a:lnTo>
                <a:lnTo>
                  <a:pt x="0" y="161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>
            <a:off x="10141233" y="3642820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6568651" y="7552839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09"/>
                </a:lnTo>
                <a:lnTo>
                  <a:pt x="0" y="1619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 flipH="1">
            <a:off x="10141233" y="6360911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7041810" y="5290555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7086268" y="8028996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654321" y="4179100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5" y="0"/>
                </a:lnTo>
                <a:lnTo>
                  <a:pt x="567115" y="567114"/>
                </a:lnTo>
                <a:lnTo>
                  <a:pt x="0" y="5671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0694251" y="6809331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1323844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2695899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1323844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2695899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-156074" y="-374783"/>
            <a:ext cx="1184774" cy="1403483"/>
          </a:xfrm>
          <a:custGeom>
            <a:avLst/>
            <a:gdLst/>
            <a:ahLst/>
            <a:cxnLst/>
            <a:rect l="l" t="t" r="r" b="b"/>
            <a:pathLst>
              <a:path w="1184774" h="1403483">
                <a:moveTo>
                  <a:pt x="0" y="0"/>
                </a:moveTo>
                <a:lnTo>
                  <a:pt x="1184774" y="0"/>
                </a:lnTo>
                <a:lnTo>
                  <a:pt x="1184774" y="1403483"/>
                </a:lnTo>
                <a:lnTo>
                  <a:pt x="0" y="140348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2077665" y="75783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Philosophy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077665" y="81715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AI Governance, Lean Team, AI-Native Talent, Continuous Learning.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46785" y="76401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 Growth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446785" y="82048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Teamwork, Grow Together - encouraging excellence and shared success.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077665" y="48351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Core Values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077665" y="54283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Transparent Communication, Collaboration, Win-Win &amp; Sharing, Family.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446785" y="48969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Challenge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446785" y="54616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Dare to Challenge, Don't Fear Mistakes - fostering bold creation.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Culture &amp; Spirit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84885" y="7999591"/>
            <a:ext cx="4101465" cy="1158281"/>
            <a:chOff x="0" y="0"/>
            <a:chExt cx="143905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6350" y="6666509"/>
            <a:ext cx="4101465" cy="1158281"/>
            <a:chOff x="0" y="0"/>
            <a:chExt cx="143905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5333426"/>
            <a:ext cx="4101465" cy="1158281"/>
            <a:chOff x="0" y="0"/>
            <a:chExt cx="143905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45465" y="4028918"/>
            <a:ext cx="4101465" cy="1158281"/>
            <a:chOff x="0" y="0"/>
            <a:chExt cx="143905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527935" y="6604825"/>
            <a:ext cx="1059180" cy="1059180"/>
          </a:xfrm>
          <a:custGeom>
            <a:avLst/>
            <a:gdLst/>
            <a:ahLst/>
            <a:cxnLst/>
            <a:rect l="l" t="t" r="r" b="b"/>
            <a:pathLst>
              <a:path w="1059180" h="1059180">
                <a:moveTo>
                  <a:pt x="0" y="0"/>
                </a:moveTo>
                <a:lnTo>
                  <a:pt x="1059180" y="0"/>
                </a:lnTo>
                <a:lnTo>
                  <a:pt x="1059180" y="1059181"/>
                </a:lnTo>
                <a:lnTo>
                  <a:pt x="0" y="105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0776604" y="4211838"/>
            <a:ext cx="792442" cy="792442"/>
          </a:xfrm>
          <a:custGeom>
            <a:avLst/>
            <a:gdLst/>
            <a:ahLst/>
            <a:cxnLst/>
            <a:rect l="l" t="t" r="r" b="b"/>
            <a:pathLst>
              <a:path w="792442" h="792442">
                <a:moveTo>
                  <a:pt x="0" y="0"/>
                </a:moveTo>
                <a:lnTo>
                  <a:pt x="792442" y="0"/>
                </a:lnTo>
                <a:lnTo>
                  <a:pt x="792442" y="792442"/>
                </a:lnTo>
                <a:lnTo>
                  <a:pt x="0" y="79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6595503" y="5333426"/>
            <a:ext cx="1039345" cy="1002967"/>
          </a:xfrm>
          <a:custGeom>
            <a:avLst/>
            <a:gdLst/>
            <a:ahLst/>
            <a:cxnLst/>
            <a:rect l="l" t="t" r="r" b="b"/>
            <a:pathLst>
              <a:path w="1039345" h="1002967">
                <a:moveTo>
                  <a:pt x="0" y="0"/>
                </a:moveTo>
                <a:lnTo>
                  <a:pt x="1039344" y="0"/>
                </a:lnTo>
                <a:lnTo>
                  <a:pt x="1039344" y="1002967"/>
                </a:lnTo>
                <a:lnTo>
                  <a:pt x="0" y="1002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4890213" y="2609850"/>
            <a:ext cx="680523" cy="1059180"/>
          </a:xfrm>
          <a:custGeom>
            <a:avLst/>
            <a:gdLst/>
            <a:ahLst/>
            <a:cxnLst/>
            <a:rect l="l" t="t" r="r" b="b"/>
            <a:pathLst>
              <a:path w="680523" h="1059180">
                <a:moveTo>
                  <a:pt x="0" y="0"/>
                </a:moveTo>
                <a:lnTo>
                  <a:pt x="680524" y="0"/>
                </a:lnTo>
                <a:lnTo>
                  <a:pt x="680524" y="1059180"/>
                </a:lnTo>
                <a:lnTo>
                  <a:pt x="0" y="1059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 rot="2089008">
            <a:off x="-372046" y="95002"/>
            <a:ext cx="1338814" cy="933823"/>
          </a:xfrm>
          <a:custGeom>
            <a:avLst/>
            <a:gdLst/>
            <a:ahLst/>
            <a:cxnLst/>
            <a:rect l="l" t="t" r="r" b="b"/>
            <a:pathLst>
              <a:path w="1338814" h="933823">
                <a:moveTo>
                  <a:pt x="0" y="0"/>
                </a:moveTo>
                <a:lnTo>
                  <a:pt x="1338814" y="0"/>
                </a:lnTo>
                <a:lnTo>
                  <a:pt x="1338814" y="933823"/>
                </a:lnTo>
                <a:lnTo>
                  <a:pt x="0" y="933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6260645" y="-1123663"/>
            <a:ext cx="1997311" cy="2247326"/>
          </a:xfrm>
          <a:custGeom>
            <a:avLst/>
            <a:gdLst/>
            <a:ahLst/>
            <a:cxnLst/>
            <a:rect l="l" t="t" r="r" b="b"/>
            <a:pathLst>
              <a:path w="1997311" h="2247326">
                <a:moveTo>
                  <a:pt x="0" y="0"/>
                </a:moveTo>
                <a:lnTo>
                  <a:pt x="1997310" y="0"/>
                </a:lnTo>
                <a:lnTo>
                  <a:pt x="1997310" y="2247326"/>
                </a:lnTo>
                <a:lnTo>
                  <a:pt x="0" y="224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019175"/>
            <a:ext cx="8115300" cy="7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8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About Ryan Lin</a:t>
            </a:r>
            <a:endParaRPr lang="en-US" sz="48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7117" y="8352037"/>
            <a:ext cx="28951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Principal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34000" y="7020339"/>
            <a:ext cx="3124199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Experience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18702" y="5687256"/>
            <a:ext cx="3076752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Group Roles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63600" y="4352789"/>
            <a:ext cx="30343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Visionary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04950" y="4615836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Jarvis Principal and Main Investor, driving the company's vision.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07383" y="70237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CEO of Katsumitec, major shareholder in Siraya, Tomo, Sky-Net.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562600" y="3390900"/>
            <a:ext cx="3374697" cy="89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16+ years in software development and management, master's degree.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29333" y="5709839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Building Vietnam's leading AI-driven R&amp;D company, his investment philosophy.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Freeform 30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175178" y="6942188"/>
            <a:ext cx="3984613" cy="2316112"/>
            <a:chOff x="0" y="0"/>
            <a:chExt cx="1049445" cy="610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16982" y="4122035"/>
            <a:ext cx="3984613" cy="2316112"/>
            <a:chOff x="0" y="0"/>
            <a:chExt cx="1049445" cy="6100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5178" y="1079521"/>
            <a:ext cx="3984613" cy="2316112"/>
            <a:chOff x="0" y="0"/>
            <a:chExt cx="1049445" cy="6100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590277" y="502313"/>
            <a:ext cx="1389698" cy="1389698"/>
          </a:xfrm>
          <a:custGeom>
            <a:avLst/>
            <a:gdLst/>
            <a:ahLst/>
            <a:cxnLst/>
            <a:rect l="l" t="t" r="r" b="b"/>
            <a:pathLst>
              <a:path w="1389698" h="1389698">
                <a:moveTo>
                  <a:pt x="0" y="0"/>
                </a:moveTo>
                <a:lnTo>
                  <a:pt x="1389698" y="0"/>
                </a:lnTo>
                <a:lnTo>
                  <a:pt x="1389698" y="1389698"/>
                </a:lnTo>
                <a:lnTo>
                  <a:pt x="0" y="138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112291" y="3544828"/>
            <a:ext cx="1389697" cy="1389698"/>
          </a:xfrm>
          <a:custGeom>
            <a:avLst/>
            <a:gdLst/>
            <a:ahLst/>
            <a:cxnLst/>
            <a:rect l="l" t="t" r="r" b="b"/>
            <a:pathLst>
              <a:path w="1389697" h="1389698">
                <a:moveTo>
                  <a:pt x="0" y="0"/>
                </a:moveTo>
                <a:lnTo>
                  <a:pt x="1389697" y="0"/>
                </a:lnTo>
                <a:lnTo>
                  <a:pt x="1389697" y="1389697"/>
                </a:lnTo>
                <a:lnTo>
                  <a:pt x="0" y="138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6652367" y="4934338"/>
            <a:ext cx="4098480" cy="2202933"/>
          </a:xfrm>
          <a:custGeom>
            <a:avLst/>
            <a:gdLst/>
            <a:ahLst/>
            <a:cxnLst/>
            <a:rect l="l" t="t" r="r" b="b"/>
            <a:pathLst>
              <a:path w="4098480" h="2202933">
                <a:moveTo>
                  <a:pt x="4098479" y="0"/>
                </a:moveTo>
                <a:lnTo>
                  <a:pt x="0" y="0"/>
                </a:lnTo>
                <a:lnTo>
                  <a:pt x="0" y="2202933"/>
                </a:lnTo>
                <a:lnTo>
                  <a:pt x="4098479" y="2202933"/>
                </a:lnTo>
                <a:lnTo>
                  <a:pt x="409847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6633374" y="4122035"/>
            <a:ext cx="3984613" cy="2316112"/>
            <a:chOff x="0" y="0"/>
            <a:chExt cx="1049445" cy="610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036917" y="3544828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0"/>
                </a:lnTo>
                <a:lnTo>
                  <a:pt x="0" y="138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1590277" y="6364980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1"/>
                </a:lnTo>
                <a:lnTo>
                  <a:pt x="0" y="1389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048473" y="3544828"/>
            <a:ext cx="1154415" cy="11544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132081" y="3544828"/>
            <a:ext cx="1154415" cy="11544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95250" cap="sq">
              <a:solidFill>
                <a:srgbClr val="10AD5D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90277" y="502313"/>
            <a:ext cx="1154415" cy="115441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90277" y="6364980"/>
            <a:ext cx="1154415" cy="11544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5475906" y="3868137"/>
            <a:ext cx="476259" cy="459590"/>
          </a:xfrm>
          <a:custGeom>
            <a:avLst/>
            <a:gdLst/>
            <a:ahLst/>
            <a:cxnLst/>
            <a:rect l="l" t="t" r="r" b="b"/>
            <a:pathLst>
              <a:path w="476259" h="459590">
                <a:moveTo>
                  <a:pt x="0" y="0"/>
                </a:moveTo>
                <a:lnTo>
                  <a:pt x="476259" y="0"/>
                </a:lnTo>
                <a:lnTo>
                  <a:pt x="476259" y="459591"/>
                </a:lnTo>
                <a:lnTo>
                  <a:pt x="0" y="459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1934102" y="846138"/>
            <a:ext cx="466765" cy="466765"/>
          </a:xfrm>
          <a:custGeom>
            <a:avLst/>
            <a:gdLst/>
            <a:ahLst/>
            <a:cxnLst/>
            <a:rect l="l" t="t" r="r" b="b"/>
            <a:pathLst>
              <a:path w="466765" h="466765">
                <a:moveTo>
                  <a:pt x="0" y="0"/>
                </a:moveTo>
                <a:lnTo>
                  <a:pt x="466765" y="0"/>
                </a:lnTo>
                <a:lnTo>
                  <a:pt x="466765" y="466765"/>
                </a:lnTo>
                <a:lnTo>
                  <a:pt x="0" y="466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930536" y="1312903"/>
            <a:ext cx="4705191" cy="4722902"/>
          </a:xfrm>
          <a:custGeom>
            <a:avLst/>
            <a:gdLst/>
            <a:ahLst/>
            <a:cxnLst/>
            <a:rect l="l" t="t" r="r" b="b"/>
            <a:pathLst>
              <a:path w="4705191" h="4722902">
                <a:moveTo>
                  <a:pt x="0" y="0"/>
                </a:moveTo>
                <a:lnTo>
                  <a:pt x="4705191" y="0"/>
                </a:lnTo>
                <a:lnTo>
                  <a:pt x="4705191" y="4722902"/>
                </a:lnTo>
                <a:lnTo>
                  <a:pt x="0" y="4722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4800996" y="2164411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5400000">
            <a:off x="14800996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0800000">
            <a:off x="8676592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8676592" y="193485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6"/>
                </a:lnTo>
                <a:lnTo>
                  <a:pt x="0" y="96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>
            <a:off x="11943900" y="6713704"/>
            <a:ext cx="456967" cy="456967"/>
          </a:xfrm>
          <a:custGeom>
            <a:avLst/>
            <a:gdLst/>
            <a:ahLst/>
            <a:cxnLst/>
            <a:rect l="l" t="t" r="r" b="b"/>
            <a:pathLst>
              <a:path w="456967" h="456967">
                <a:moveTo>
                  <a:pt x="0" y="0"/>
                </a:moveTo>
                <a:lnTo>
                  <a:pt x="456967" y="0"/>
                </a:lnTo>
                <a:lnTo>
                  <a:pt x="456967" y="456967"/>
                </a:lnTo>
                <a:lnTo>
                  <a:pt x="0" y="4569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8435805" y="3826509"/>
            <a:ext cx="379751" cy="591052"/>
          </a:xfrm>
          <a:custGeom>
            <a:avLst/>
            <a:gdLst/>
            <a:ahLst/>
            <a:cxnLst/>
            <a:rect l="l" t="t" r="r" b="b"/>
            <a:pathLst>
              <a:path w="379751" h="591052">
                <a:moveTo>
                  <a:pt x="0" y="0"/>
                </a:moveTo>
                <a:lnTo>
                  <a:pt x="379751" y="0"/>
                </a:lnTo>
                <a:lnTo>
                  <a:pt x="379751" y="591052"/>
                </a:lnTo>
                <a:lnTo>
                  <a:pt x="0" y="591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 rot="734040">
            <a:off x="17293010" y="8973915"/>
            <a:ext cx="1750367" cy="1972245"/>
          </a:xfrm>
          <a:custGeom>
            <a:avLst/>
            <a:gdLst/>
            <a:ahLst/>
            <a:cxnLst/>
            <a:rect l="l" t="t" r="r" b="b"/>
            <a:pathLst>
              <a:path w="1750367" h="1972245">
                <a:moveTo>
                  <a:pt x="0" y="0"/>
                </a:moveTo>
                <a:lnTo>
                  <a:pt x="1750368" y="0"/>
                </a:lnTo>
                <a:lnTo>
                  <a:pt x="1750368" y="1972244"/>
                </a:lnTo>
                <a:lnTo>
                  <a:pt x="0" y="19722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1028700" y="6467475"/>
            <a:ext cx="5442952" cy="76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Closing</a:t>
            </a:r>
            <a:endParaRPr lang="en-US" sz="4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938332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Vision</a:t>
            </a:r>
            <a:endParaRPr lang="en-US" sz="2400" b="1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021940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Opportunity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480136" y="1675778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AI-Driven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480136" y="7538445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Together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938332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Growth from a small team into a professional R&amp;D company.</a:t>
            </a:r>
            <a:endParaRPr lang="en-US" sz="1599" u="none" strike="noStrike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021940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This transformation is an opportunity for each team member.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480136" y="2269001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International vision, AI-driven operations, and sound systems.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480136" y="8131668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Let's create Jarvis's future together. Small but Mighty.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778435" y="3174299"/>
            <a:ext cx="6737191" cy="1262390"/>
            <a:chOff x="0" y="0"/>
            <a:chExt cx="2276820" cy="4266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38294" y="3174299"/>
            <a:ext cx="1262390" cy="1262390"/>
            <a:chOff x="0" y="0"/>
            <a:chExt cx="14400530" cy="14400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8435" y="4878074"/>
            <a:ext cx="6737191" cy="1262390"/>
            <a:chOff x="0" y="0"/>
            <a:chExt cx="2276820" cy="426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138294" y="4873803"/>
            <a:ext cx="1262390" cy="1262390"/>
            <a:chOff x="0" y="0"/>
            <a:chExt cx="14400530" cy="14400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78435" y="6583566"/>
            <a:ext cx="6737191" cy="1262390"/>
            <a:chOff x="0" y="0"/>
            <a:chExt cx="2276820" cy="426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8138294" y="6577577"/>
            <a:ext cx="1262390" cy="1262390"/>
            <a:chOff x="0" y="0"/>
            <a:chExt cx="14400530" cy="144005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78435" y="8283070"/>
            <a:ext cx="6737191" cy="1262390"/>
            <a:chOff x="0" y="0"/>
            <a:chExt cx="2276820" cy="4266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76820" cy="426622"/>
            </a:xfrm>
            <a:custGeom>
              <a:avLst/>
              <a:gdLst/>
              <a:ahLst/>
              <a:cxnLst/>
              <a:rect l="l" t="t" r="r" b="b"/>
              <a:pathLst>
                <a:path w="2276820" h="426622">
                  <a:moveTo>
                    <a:pt x="27579" y="0"/>
                  </a:moveTo>
                  <a:lnTo>
                    <a:pt x="2249241" y="0"/>
                  </a:lnTo>
                  <a:cubicBezTo>
                    <a:pt x="2264472" y="0"/>
                    <a:pt x="2276820" y="12348"/>
                    <a:pt x="2276820" y="27579"/>
                  </a:cubicBezTo>
                  <a:lnTo>
                    <a:pt x="2276820" y="399043"/>
                  </a:lnTo>
                  <a:cubicBezTo>
                    <a:pt x="2276820" y="414274"/>
                    <a:pt x="2264472" y="426622"/>
                    <a:pt x="2249241" y="426622"/>
                  </a:cubicBezTo>
                  <a:lnTo>
                    <a:pt x="27579" y="426622"/>
                  </a:lnTo>
                  <a:cubicBezTo>
                    <a:pt x="12348" y="426622"/>
                    <a:pt x="0" y="414274"/>
                    <a:pt x="0" y="399043"/>
                  </a:cubicBezTo>
                  <a:lnTo>
                    <a:pt x="0" y="27579"/>
                  </a:lnTo>
                  <a:cubicBezTo>
                    <a:pt x="0" y="12348"/>
                    <a:pt x="12348" y="0"/>
                    <a:pt x="275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76820" cy="46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8138294" y="8283070"/>
            <a:ext cx="1262390" cy="1262390"/>
            <a:chOff x="0" y="0"/>
            <a:chExt cx="14400530" cy="144005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318027" y="3482007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5316969" y="5191813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357957" y="6925215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4" y="0"/>
                </a:lnTo>
                <a:lnTo>
                  <a:pt x="567114" y="567115"/>
                </a:lnTo>
                <a:lnTo>
                  <a:pt x="0" y="56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5397886" y="8535078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-354131" y="7319555"/>
            <a:ext cx="1177832" cy="1786344"/>
          </a:xfrm>
          <a:custGeom>
            <a:avLst/>
            <a:gdLst/>
            <a:ahLst/>
            <a:cxnLst/>
            <a:rect l="l" t="t" r="r" b="b"/>
            <a:pathLst>
              <a:path w="1177832" h="1786344">
                <a:moveTo>
                  <a:pt x="0" y="0"/>
                </a:moveTo>
                <a:lnTo>
                  <a:pt x="1177832" y="0"/>
                </a:lnTo>
                <a:lnTo>
                  <a:pt x="1177832" y="1786344"/>
                </a:lnTo>
                <a:lnTo>
                  <a:pt x="0" y="17863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28700" y="3567855"/>
            <a:ext cx="5538045" cy="5538045"/>
          </a:xfrm>
          <a:custGeom>
            <a:avLst/>
            <a:gdLst/>
            <a:ahLst/>
            <a:cxnLst/>
            <a:rect l="l" t="t" r="r" b="b"/>
            <a:pathLst>
              <a:path w="5538045" h="5538045">
                <a:moveTo>
                  <a:pt x="0" y="0"/>
                </a:moveTo>
                <a:lnTo>
                  <a:pt x="5538045" y="0"/>
                </a:lnTo>
                <a:lnTo>
                  <a:pt x="5538045" y="5538044"/>
                </a:lnTo>
                <a:lnTo>
                  <a:pt x="0" y="55380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 rot="1597443">
            <a:off x="16780615" y="733213"/>
            <a:ext cx="2213559" cy="769212"/>
          </a:xfrm>
          <a:custGeom>
            <a:avLst/>
            <a:gdLst/>
            <a:ahLst/>
            <a:cxnLst/>
            <a:rect l="l" t="t" r="r" b="b"/>
            <a:pathLst>
              <a:path w="2213559" h="769212">
                <a:moveTo>
                  <a:pt x="0" y="0"/>
                </a:moveTo>
                <a:lnTo>
                  <a:pt x="2213559" y="0"/>
                </a:lnTo>
                <a:lnTo>
                  <a:pt x="2213559" y="769211"/>
                </a:lnTo>
                <a:lnTo>
                  <a:pt x="0" y="7692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6140234" y="9764575"/>
            <a:ext cx="1321347" cy="1503666"/>
          </a:xfrm>
          <a:custGeom>
            <a:avLst/>
            <a:gdLst/>
            <a:ahLst/>
            <a:cxnLst/>
            <a:rect l="l" t="t" r="r" b="b"/>
            <a:pathLst>
              <a:path w="1321347" h="1503666">
                <a:moveTo>
                  <a:pt x="0" y="0"/>
                </a:moveTo>
                <a:lnTo>
                  <a:pt x="1321347" y="0"/>
                </a:lnTo>
                <a:lnTo>
                  <a:pt x="1321347" y="1503666"/>
                </a:lnTo>
                <a:lnTo>
                  <a:pt x="0" y="150366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756906" y="1028700"/>
            <a:ext cx="10774187" cy="79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Company Vision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2204" y="3548319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12204" y="5247823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8269" y="3330211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Our Vision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328268" y="3712214"/>
            <a:ext cx="4612007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Pioneering AGI applications in Vietnam with world-leading tech.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359150" y="5409579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AI-driven lean R&amp;D team, high-quality software, break-even 2027 Q2.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328269" y="5028476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Our Mission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359150" y="7112903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 transformative year for Jarvis, building future foundations.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328269" y="6734418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2026 Focus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359150" y="8818244"/>
            <a:ext cx="4574803" cy="24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altLang="zh-CN" sz="1400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Leading AGI application development with world-class capabilities.</a:t>
            </a:r>
            <a:endParaRPr lang="en-US" sz="1400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328269" y="8428085"/>
            <a:ext cx="4617956" cy="273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03"/>
              </a:lnSpc>
              <a:spcBef>
                <a:spcPct val="0"/>
              </a:spcBef>
            </a:pPr>
            <a:r>
              <a:rPr lang="en-US" altLang="zh-CN" sz="1645" b="1" spc="52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AGI Pioneer</a:t>
            </a:r>
            <a:endParaRPr lang="en-US" sz="1645" b="1" spc="52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212204" y="6951597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212204" y="8657090"/>
            <a:ext cx="111457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80"/>
              </a:lnSpc>
              <a:spcBef>
                <a:spcPct val="0"/>
              </a:spcBef>
            </a:pPr>
            <a:r>
              <a:rPr lang="en-US" sz="3400" b="1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44" name="Freeform 44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7658246" y="4856032"/>
            <a:ext cx="2969866" cy="2969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171" y="0"/>
                  </a:moveTo>
                  <a:lnTo>
                    <a:pt x="747629" y="0"/>
                  </a:lnTo>
                  <a:cubicBezTo>
                    <a:pt x="783622" y="0"/>
                    <a:pt x="812800" y="29178"/>
                    <a:pt x="812800" y="65171"/>
                  </a:cubicBezTo>
                  <a:lnTo>
                    <a:pt x="812800" y="747629"/>
                  </a:lnTo>
                  <a:cubicBezTo>
                    <a:pt x="812800" y="783622"/>
                    <a:pt x="783622" y="812800"/>
                    <a:pt x="747629" y="812800"/>
                  </a:cubicBezTo>
                  <a:lnTo>
                    <a:pt x="65171" y="812800"/>
                  </a:lnTo>
                  <a:cubicBezTo>
                    <a:pt x="29178" y="812800"/>
                    <a:pt x="0" y="783622"/>
                    <a:pt x="0" y="747629"/>
                  </a:cubicBezTo>
                  <a:lnTo>
                    <a:pt x="0" y="65171"/>
                  </a:lnTo>
                  <a:cubicBezTo>
                    <a:pt x="0" y="29178"/>
                    <a:pt x="29178" y="0"/>
                    <a:pt x="651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6973003" y="4057016"/>
            <a:ext cx="1887729" cy="2280513"/>
            <a:chOff x="0" y="0"/>
            <a:chExt cx="812800" cy="981921"/>
          </a:xfrm>
        </p:grpSpPr>
        <p:sp>
          <p:nvSpPr>
            <p:cNvPr id="7" name="Freeform 7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8100000">
            <a:off x="9467484" y="6365498"/>
            <a:ext cx="1887729" cy="2280513"/>
            <a:chOff x="0" y="0"/>
            <a:chExt cx="812800" cy="981921"/>
          </a:xfrm>
        </p:grpSpPr>
        <p:sp>
          <p:nvSpPr>
            <p:cNvPr id="10" name="Freeform 10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2700000">
            <a:off x="9467484" y="4116323"/>
            <a:ext cx="1887729" cy="2280513"/>
            <a:chOff x="0" y="0"/>
            <a:chExt cx="812800" cy="981921"/>
          </a:xfrm>
        </p:grpSpPr>
        <p:sp>
          <p:nvSpPr>
            <p:cNvPr id="13" name="Freeform 13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8100000">
            <a:off x="6973003" y="6306190"/>
            <a:ext cx="1887729" cy="2280513"/>
            <a:chOff x="0" y="0"/>
            <a:chExt cx="812800" cy="981921"/>
          </a:xfrm>
        </p:grpSpPr>
        <p:sp>
          <p:nvSpPr>
            <p:cNvPr id="16" name="Freeform 16"/>
            <p:cNvSpPr/>
            <p:nvPr/>
          </p:nvSpPr>
          <p:spPr>
            <a:xfrm>
              <a:off x="15882" y="0"/>
              <a:ext cx="781037" cy="972833"/>
            </a:xfrm>
            <a:custGeom>
              <a:avLst/>
              <a:gdLst/>
              <a:ahLst/>
              <a:cxnLst/>
              <a:rect l="l" t="t" r="r" b="b"/>
              <a:pathLst>
                <a:path w="781037" h="972833">
                  <a:moveTo>
                    <a:pt x="370218" y="961622"/>
                  </a:moveTo>
                  <a:lnTo>
                    <a:pt x="4418" y="595821"/>
                  </a:lnTo>
                  <a:cubicBezTo>
                    <a:pt x="1017" y="592420"/>
                    <a:pt x="0" y="587306"/>
                    <a:pt x="1840" y="582862"/>
                  </a:cubicBezTo>
                  <a:cubicBezTo>
                    <a:pt x="3681" y="578419"/>
                    <a:pt x="8017" y="575521"/>
                    <a:pt x="12826" y="575521"/>
                  </a:cubicBezTo>
                  <a:lnTo>
                    <a:pt x="158610" y="575521"/>
                  </a:lnTo>
                  <a:cubicBezTo>
                    <a:pt x="166224" y="575521"/>
                    <a:pt x="173526" y="572497"/>
                    <a:pt x="178910" y="567113"/>
                  </a:cubicBezTo>
                  <a:cubicBezTo>
                    <a:pt x="184293" y="561729"/>
                    <a:pt x="187318" y="554427"/>
                    <a:pt x="187318" y="546813"/>
                  </a:cubicBezTo>
                  <a:lnTo>
                    <a:pt x="187318" y="28708"/>
                  </a:lnTo>
                  <a:cubicBezTo>
                    <a:pt x="187318" y="21094"/>
                    <a:pt x="190343" y="13792"/>
                    <a:pt x="195726" y="8408"/>
                  </a:cubicBezTo>
                  <a:cubicBezTo>
                    <a:pt x="201110" y="3025"/>
                    <a:pt x="208412" y="0"/>
                    <a:pt x="216026" y="0"/>
                  </a:cubicBezTo>
                  <a:lnTo>
                    <a:pt x="565010" y="0"/>
                  </a:lnTo>
                  <a:cubicBezTo>
                    <a:pt x="572624" y="0"/>
                    <a:pt x="579926" y="3025"/>
                    <a:pt x="585310" y="8408"/>
                  </a:cubicBezTo>
                  <a:cubicBezTo>
                    <a:pt x="590693" y="13792"/>
                    <a:pt x="593718" y="21094"/>
                    <a:pt x="593718" y="28708"/>
                  </a:cubicBezTo>
                  <a:lnTo>
                    <a:pt x="593718" y="546813"/>
                  </a:lnTo>
                  <a:cubicBezTo>
                    <a:pt x="593718" y="562668"/>
                    <a:pt x="606571" y="575521"/>
                    <a:pt x="622426" y="575521"/>
                  </a:cubicBezTo>
                  <a:lnTo>
                    <a:pt x="768210" y="575521"/>
                  </a:lnTo>
                  <a:cubicBezTo>
                    <a:pt x="773019" y="575521"/>
                    <a:pt x="777355" y="578419"/>
                    <a:pt x="779196" y="582862"/>
                  </a:cubicBezTo>
                  <a:cubicBezTo>
                    <a:pt x="781036" y="587306"/>
                    <a:pt x="780019" y="592420"/>
                    <a:pt x="776618" y="595821"/>
                  </a:cubicBezTo>
                  <a:lnTo>
                    <a:pt x="410818" y="961622"/>
                  </a:lnTo>
                  <a:cubicBezTo>
                    <a:pt x="399607" y="972833"/>
                    <a:pt x="381429" y="972833"/>
                    <a:pt x="370218" y="961622"/>
                  </a:cubicBez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3200" y="-38100"/>
              <a:ext cx="406400" cy="918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7971743" y="5197272"/>
            <a:ext cx="576429" cy="576429"/>
          </a:xfrm>
          <a:custGeom>
            <a:avLst/>
            <a:gdLst/>
            <a:ahLst/>
            <a:cxnLst/>
            <a:rect l="l" t="t" r="r" b="b"/>
            <a:pathLst>
              <a:path w="576429" h="576429">
                <a:moveTo>
                  <a:pt x="0" y="0"/>
                </a:moveTo>
                <a:lnTo>
                  <a:pt x="576430" y="0"/>
                </a:lnTo>
                <a:lnTo>
                  <a:pt x="576430" y="576429"/>
                </a:lnTo>
                <a:lnTo>
                  <a:pt x="0" y="57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7967817" y="6845662"/>
            <a:ext cx="562408" cy="542723"/>
          </a:xfrm>
          <a:custGeom>
            <a:avLst/>
            <a:gdLst/>
            <a:ahLst/>
            <a:cxnLst/>
            <a:rect l="l" t="t" r="r" b="b"/>
            <a:pathLst>
              <a:path w="562408" h="542723">
                <a:moveTo>
                  <a:pt x="0" y="0"/>
                </a:moveTo>
                <a:lnTo>
                  <a:pt x="562408" y="0"/>
                </a:lnTo>
                <a:lnTo>
                  <a:pt x="562408" y="542724"/>
                </a:lnTo>
                <a:lnTo>
                  <a:pt x="0" y="54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9838632" y="5281098"/>
            <a:ext cx="516124" cy="516124"/>
          </a:xfrm>
          <a:custGeom>
            <a:avLst/>
            <a:gdLst/>
            <a:ahLst/>
            <a:cxnLst/>
            <a:rect l="l" t="t" r="r" b="b"/>
            <a:pathLst>
              <a:path w="516124" h="516124">
                <a:moveTo>
                  <a:pt x="0" y="0"/>
                </a:moveTo>
                <a:lnTo>
                  <a:pt x="516124" y="0"/>
                </a:lnTo>
                <a:lnTo>
                  <a:pt x="516124" y="516124"/>
                </a:lnTo>
                <a:lnTo>
                  <a:pt x="0" y="516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9863733" y="6803862"/>
            <a:ext cx="465921" cy="725170"/>
          </a:xfrm>
          <a:custGeom>
            <a:avLst/>
            <a:gdLst/>
            <a:ahLst/>
            <a:cxnLst/>
            <a:rect l="l" t="t" r="r" b="b"/>
            <a:pathLst>
              <a:path w="465921" h="725170">
                <a:moveTo>
                  <a:pt x="0" y="0"/>
                </a:moveTo>
                <a:lnTo>
                  <a:pt x="465922" y="0"/>
                </a:lnTo>
                <a:lnTo>
                  <a:pt x="465922" y="725170"/>
                </a:lnTo>
                <a:lnTo>
                  <a:pt x="0" y="7251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Tech Driven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Freeform 23"/>
          <p:cNvSpPr/>
          <p:nvPr/>
        </p:nvSpPr>
        <p:spPr>
          <a:xfrm rot="163894">
            <a:off x="8857905" y="1608076"/>
            <a:ext cx="3746027" cy="1376665"/>
          </a:xfrm>
          <a:custGeom>
            <a:avLst/>
            <a:gdLst/>
            <a:ahLst/>
            <a:cxnLst/>
            <a:rect l="l" t="t" r="r" b="b"/>
            <a:pathLst>
              <a:path w="3746027" h="1376665">
                <a:moveTo>
                  <a:pt x="0" y="0"/>
                </a:moveTo>
                <a:lnTo>
                  <a:pt x="3746027" y="0"/>
                </a:lnTo>
                <a:lnTo>
                  <a:pt x="3746027" y="1376665"/>
                </a:lnTo>
                <a:lnTo>
                  <a:pt x="0" y="13766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-1818304" y="-321971"/>
            <a:ext cx="3043825" cy="1137630"/>
          </a:xfrm>
          <a:custGeom>
            <a:avLst/>
            <a:gdLst/>
            <a:ahLst/>
            <a:cxnLst/>
            <a:rect l="l" t="t" r="r" b="b"/>
            <a:pathLst>
              <a:path w="3043825" h="1137630">
                <a:moveTo>
                  <a:pt x="0" y="0"/>
                </a:moveTo>
                <a:lnTo>
                  <a:pt x="3043825" y="0"/>
                </a:lnTo>
                <a:lnTo>
                  <a:pt x="3043825" y="1137629"/>
                </a:lnTo>
                <a:lnTo>
                  <a:pt x="0" y="1137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2287215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AI Gov.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87215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Replace traditional management with AI-driven decision-making processes.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287215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Lean Team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287215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Maintain a small headcount, maximize capability through AI integration.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884603" y="4008545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AI-Native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84603" y="467619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Cultivate developers proficient in harnessing AI tools and methodologies.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82960" y="7205182"/>
            <a:ext cx="3374697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Full AI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82960" y="7872832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Integrate AI into every aspect, from development to management workflows.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47800" y="4075220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5EA6B2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12666" y="4075220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10AD5D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800" y="7271857"/>
            <a:ext cx="6000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B9DB5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12666" y="7271857"/>
            <a:ext cx="632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80"/>
              </a:lnSpc>
              <a:spcBef>
                <a:spcPct val="0"/>
              </a:spcBef>
            </a:pPr>
            <a:r>
              <a:rPr lang="en-US" sz="3400" b="1" u="none" strike="noStrike">
                <a:solidFill>
                  <a:srgbClr val="3B748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37" name="Freeform 37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8163570" y="534380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8163570" y="7331639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8198799" y="5654585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9136390" y="4411052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 rot="-5400000">
            <a:off x="8163570" y="9319474"/>
            <a:ext cx="1971220" cy="101287"/>
          </a:xfrm>
          <a:custGeom>
            <a:avLst/>
            <a:gdLst/>
            <a:ahLst/>
            <a:cxnLst/>
            <a:rect l="l" t="t" r="r" b="b"/>
            <a:pathLst>
              <a:path w="1971220" h="101287">
                <a:moveTo>
                  <a:pt x="0" y="0"/>
                </a:moveTo>
                <a:lnTo>
                  <a:pt x="1971221" y="0"/>
                </a:lnTo>
                <a:lnTo>
                  <a:pt x="1971221" y="101287"/>
                </a:lnTo>
                <a:lnTo>
                  <a:pt x="0" y="101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2456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8198799" y="8362643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9136390" y="7119111"/>
            <a:ext cx="1069706" cy="103209"/>
          </a:xfrm>
          <a:custGeom>
            <a:avLst/>
            <a:gdLst/>
            <a:ahLst/>
            <a:cxnLst/>
            <a:rect l="l" t="t" r="r" b="b"/>
            <a:pathLst>
              <a:path w="1069706" h="103209">
                <a:moveTo>
                  <a:pt x="0" y="0"/>
                </a:moveTo>
                <a:lnTo>
                  <a:pt x="1069706" y="0"/>
                </a:lnTo>
                <a:lnTo>
                  <a:pt x="1069706" y="103209"/>
                </a:lnTo>
                <a:lnTo>
                  <a:pt x="0" y="103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7774" r="-4612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42625" y="6994752"/>
            <a:ext cx="387530" cy="38753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7377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8955415" y="8220483"/>
            <a:ext cx="387530" cy="38753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42625" y="4258860"/>
            <a:ext cx="387530" cy="3875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8955415" y="5475065"/>
            <a:ext cx="387530" cy="3875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A6B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6568651" y="4859025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10"/>
                </a:lnTo>
                <a:lnTo>
                  <a:pt x="0" y="1619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>
            <a:off x="10141233" y="3642820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6568651" y="7552839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0" y="0"/>
                </a:moveTo>
                <a:lnTo>
                  <a:pt x="1593291" y="0"/>
                </a:lnTo>
                <a:lnTo>
                  <a:pt x="1593291" y="1619609"/>
                </a:lnTo>
                <a:lnTo>
                  <a:pt x="0" y="1619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 flipH="1">
            <a:off x="10141233" y="6360911"/>
            <a:ext cx="1593290" cy="1619609"/>
          </a:xfrm>
          <a:custGeom>
            <a:avLst/>
            <a:gdLst/>
            <a:ahLst/>
            <a:cxnLst/>
            <a:rect l="l" t="t" r="r" b="b"/>
            <a:pathLst>
              <a:path w="1593290" h="1619609">
                <a:moveTo>
                  <a:pt x="1593291" y="0"/>
                </a:moveTo>
                <a:lnTo>
                  <a:pt x="0" y="0"/>
                </a:lnTo>
                <a:lnTo>
                  <a:pt x="0" y="1619609"/>
                </a:lnTo>
                <a:lnTo>
                  <a:pt x="1593291" y="1619609"/>
                </a:lnTo>
                <a:lnTo>
                  <a:pt x="159329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7041810" y="5290555"/>
            <a:ext cx="646974" cy="646974"/>
          </a:xfrm>
          <a:custGeom>
            <a:avLst/>
            <a:gdLst/>
            <a:ahLst/>
            <a:cxnLst/>
            <a:rect l="l" t="t" r="r" b="b"/>
            <a:pathLst>
              <a:path w="646974" h="646974">
                <a:moveTo>
                  <a:pt x="0" y="0"/>
                </a:moveTo>
                <a:lnTo>
                  <a:pt x="646974" y="0"/>
                </a:lnTo>
                <a:lnTo>
                  <a:pt x="646974" y="646974"/>
                </a:lnTo>
                <a:lnTo>
                  <a:pt x="0" y="646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7086268" y="8028996"/>
            <a:ext cx="649089" cy="626371"/>
          </a:xfrm>
          <a:custGeom>
            <a:avLst/>
            <a:gdLst/>
            <a:ahLst/>
            <a:cxnLst/>
            <a:rect l="l" t="t" r="r" b="b"/>
            <a:pathLst>
              <a:path w="649089" h="626371">
                <a:moveTo>
                  <a:pt x="0" y="0"/>
                </a:moveTo>
                <a:lnTo>
                  <a:pt x="649089" y="0"/>
                </a:lnTo>
                <a:lnTo>
                  <a:pt x="649089" y="626371"/>
                </a:lnTo>
                <a:lnTo>
                  <a:pt x="0" y="6263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10654321" y="4179100"/>
            <a:ext cx="567114" cy="567114"/>
          </a:xfrm>
          <a:custGeom>
            <a:avLst/>
            <a:gdLst/>
            <a:ahLst/>
            <a:cxnLst/>
            <a:rect l="l" t="t" r="r" b="b"/>
            <a:pathLst>
              <a:path w="567114" h="567114">
                <a:moveTo>
                  <a:pt x="0" y="0"/>
                </a:moveTo>
                <a:lnTo>
                  <a:pt x="567115" y="0"/>
                </a:lnTo>
                <a:lnTo>
                  <a:pt x="567115" y="567114"/>
                </a:lnTo>
                <a:lnTo>
                  <a:pt x="0" y="5671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0694251" y="6809331"/>
            <a:ext cx="487255" cy="758373"/>
          </a:xfrm>
          <a:custGeom>
            <a:avLst/>
            <a:gdLst/>
            <a:ahLst/>
            <a:cxnLst/>
            <a:rect l="l" t="t" r="r" b="b"/>
            <a:pathLst>
              <a:path w="487255" h="758373">
                <a:moveTo>
                  <a:pt x="0" y="0"/>
                </a:moveTo>
                <a:lnTo>
                  <a:pt x="487255" y="0"/>
                </a:lnTo>
                <a:lnTo>
                  <a:pt x="487255" y="758373"/>
                </a:lnTo>
                <a:lnTo>
                  <a:pt x="0" y="7583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1323844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2695899" y="49113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1323844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2695899" y="7654517"/>
            <a:ext cx="513741" cy="483130"/>
          </a:xfrm>
          <a:custGeom>
            <a:avLst/>
            <a:gdLst/>
            <a:ahLst/>
            <a:cxnLst/>
            <a:rect l="l" t="t" r="r" b="b"/>
            <a:pathLst>
              <a:path w="513741" h="483130">
                <a:moveTo>
                  <a:pt x="0" y="0"/>
                </a:moveTo>
                <a:lnTo>
                  <a:pt x="513741" y="0"/>
                </a:lnTo>
                <a:lnTo>
                  <a:pt x="513741" y="483130"/>
                </a:lnTo>
                <a:lnTo>
                  <a:pt x="0" y="48313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-156074" y="-374783"/>
            <a:ext cx="1184774" cy="1403483"/>
          </a:xfrm>
          <a:custGeom>
            <a:avLst/>
            <a:gdLst/>
            <a:ahLst/>
            <a:cxnLst/>
            <a:rect l="l" t="t" r="r" b="b"/>
            <a:pathLst>
              <a:path w="1184774" h="1403483">
                <a:moveTo>
                  <a:pt x="0" y="0"/>
                </a:moveTo>
                <a:lnTo>
                  <a:pt x="1184774" y="0"/>
                </a:lnTo>
                <a:lnTo>
                  <a:pt x="1184774" y="1403483"/>
                </a:lnTo>
                <a:lnTo>
                  <a:pt x="0" y="140348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2077665" y="75783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Teamwork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077665" y="81715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Mutual support and strong teamwork are essential for collective success.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3446785" y="76401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Family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3446785" y="82048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We are not just colleagues; we are a supportive and cohesive family.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077665" y="4835117"/>
            <a:ext cx="4231615" cy="42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Open Comm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077665" y="542834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Direct, honest, and transparent information flow across all levels.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3446785" y="4896987"/>
            <a:ext cx="4231615" cy="42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Win-Win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446785" y="54616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Fair sharing of results, actively co-creating value for everyone involved.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People First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5" name="Freeform 45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6" name="Freeform 46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84885" y="7999591"/>
            <a:ext cx="4101465" cy="1158281"/>
            <a:chOff x="0" y="0"/>
            <a:chExt cx="1439059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3A73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86350" y="6666509"/>
            <a:ext cx="4101465" cy="1158281"/>
            <a:chOff x="0" y="0"/>
            <a:chExt cx="1439059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B9DB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5333426"/>
            <a:ext cx="4101465" cy="1158281"/>
            <a:chOff x="0" y="0"/>
            <a:chExt cx="143905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10AD5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245465" y="4028918"/>
            <a:ext cx="4101465" cy="1158281"/>
            <a:chOff x="0" y="0"/>
            <a:chExt cx="143905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9059" cy="406400"/>
            </a:xfrm>
            <a:custGeom>
              <a:avLst/>
              <a:gdLst/>
              <a:ahLst/>
              <a:cxnLst/>
              <a:rect l="l" t="t" r="r" b="b"/>
              <a:pathLst>
                <a:path w="1439059" h="406400">
                  <a:moveTo>
                    <a:pt x="1235859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235859" y="406400"/>
                  </a:lnTo>
                  <a:lnTo>
                    <a:pt x="1439059" y="203200"/>
                  </a:lnTo>
                  <a:lnTo>
                    <a:pt x="1235859" y="0"/>
                  </a:lnTo>
                  <a:close/>
                </a:path>
              </a:pathLst>
            </a:custGeom>
            <a:solidFill>
              <a:srgbClr val="5EA6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2475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527935" y="6604825"/>
            <a:ext cx="1059180" cy="1059180"/>
          </a:xfrm>
          <a:custGeom>
            <a:avLst/>
            <a:gdLst/>
            <a:ahLst/>
            <a:cxnLst/>
            <a:rect l="l" t="t" r="r" b="b"/>
            <a:pathLst>
              <a:path w="1059180" h="1059180">
                <a:moveTo>
                  <a:pt x="0" y="0"/>
                </a:moveTo>
                <a:lnTo>
                  <a:pt x="1059180" y="0"/>
                </a:lnTo>
                <a:lnTo>
                  <a:pt x="1059180" y="1059181"/>
                </a:lnTo>
                <a:lnTo>
                  <a:pt x="0" y="1059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0776604" y="4211838"/>
            <a:ext cx="792442" cy="792442"/>
          </a:xfrm>
          <a:custGeom>
            <a:avLst/>
            <a:gdLst/>
            <a:ahLst/>
            <a:cxnLst/>
            <a:rect l="l" t="t" r="r" b="b"/>
            <a:pathLst>
              <a:path w="792442" h="792442">
                <a:moveTo>
                  <a:pt x="0" y="0"/>
                </a:moveTo>
                <a:lnTo>
                  <a:pt x="792442" y="0"/>
                </a:lnTo>
                <a:lnTo>
                  <a:pt x="792442" y="792442"/>
                </a:lnTo>
                <a:lnTo>
                  <a:pt x="0" y="79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6595503" y="5333426"/>
            <a:ext cx="1039345" cy="1002967"/>
          </a:xfrm>
          <a:custGeom>
            <a:avLst/>
            <a:gdLst/>
            <a:ahLst/>
            <a:cxnLst/>
            <a:rect l="l" t="t" r="r" b="b"/>
            <a:pathLst>
              <a:path w="1039345" h="1002967">
                <a:moveTo>
                  <a:pt x="0" y="0"/>
                </a:moveTo>
                <a:lnTo>
                  <a:pt x="1039344" y="0"/>
                </a:lnTo>
                <a:lnTo>
                  <a:pt x="1039344" y="1002967"/>
                </a:lnTo>
                <a:lnTo>
                  <a:pt x="0" y="1002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4890213" y="2609850"/>
            <a:ext cx="680523" cy="1059180"/>
          </a:xfrm>
          <a:custGeom>
            <a:avLst/>
            <a:gdLst/>
            <a:ahLst/>
            <a:cxnLst/>
            <a:rect l="l" t="t" r="r" b="b"/>
            <a:pathLst>
              <a:path w="680523" h="1059180">
                <a:moveTo>
                  <a:pt x="0" y="0"/>
                </a:moveTo>
                <a:lnTo>
                  <a:pt x="680524" y="0"/>
                </a:lnTo>
                <a:lnTo>
                  <a:pt x="680524" y="1059180"/>
                </a:lnTo>
                <a:lnTo>
                  <a:pt x="0" y="1059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 rot="2089008">
            <a:off x="-372046" y="95002"/>
            <a:ext cx="1338814" cy="933823"/>
          </a:xfrm>
          <a:custGeom>
            <a:avLst/>
            <a:gdLst/>
            <a:ahLst/>
            <a:cxnLst/>
            <a:rect l="l" t="t" r="r" b="b"/>
            <a:pathLst>
              <a:path w="1338814" h="933823">
                <a:moveTo>
                  <a:pt x="0" y="0"/>
                </a:moveTo>
                <a:lnTo>
                  <a:pt x="1338814" y="0"/>
                </a:lnTo>
                <a:lnTo>
                  <a:pt x="1338814" y="933823"/>
                </a:lnTo>
                <a:lnTo>
                  <a:pt x="0" y="933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6260645" y="-1123663"/>
            <a:ext cx="1997311" cy="2247326"/>
          </a:xfrm>
          <a:custGeom>
            <a:avLst/>
            <a:gdLst/>
            <a:ahLst/>
            <a:cxnLst/>
            <a:rect l="l" t="t" r="r" b="b"/>
            <a:pathLst>
              <a:path w="1997311" h="2247326">
                <a:moveTo>
                  <a:pt x="0" y="0"/>
                </a:moveTo>
                <a:lnTo>
                  <a:pt x="1997310" y="0"/>
                </a:lnTo>
                <a:lnTo>
                  <a:pt x="1997310" y="2247326"/>
                </a:lnTo>
                <a:lnTo>
                  <a:pt x="0" y="22473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019175"/>
            <a:ext cx="8115300" cy="77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8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Core Objectives</a:t>
            </a:r>
            <a:endParaRPr lang="en-US" sz="48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67117" y="8352037"/>
            <a:ext cx="28951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Financial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334000" y="7020339"/>
            <a:ext cx="3124199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Org.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18702" y="5687256"/>
            <a:ext cx="3076752" cy="4029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Product/Tech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63600" y="4352789"/>
            <a:ext cx="3034360" cy="40576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Intl. Growth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04950" y="4615836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Achieve 57.8B VND revenue and break-even by Q2 2027.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07383" y="702373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Deliver Anti-hijacking, TOMO AI HR, Sky-Net GC, and refine dev processes.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562600" y="339090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Expand to a 15-person team, including a dedicated Tech Lead.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729333" y="5709839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Pursue cross-border projects and exchanges to globalize operations.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Freeform 30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175178" y="6942188"/>
            <a:ext cx="3984613" cy="2316112"/>
            <a:chOff x="0" y="0"/>
            <a:chExt cx="1049445" cy="6100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16982" y="4122035"/>
            <a:ext cx="3984613" cy="2316112"/>
            <a:chOff x="0" y="0"/>
            <a:chExt cx="1049445" cy="6100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75178" y="1079521"/>
            <a:ext cx="3984613" cy="2316112"/>
            <a:chOff x="0" y="0"/>
            <a:chExt cx="1049445" cy="6100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1590277" y="502313"/>
            <a:ext cx="1389698" cy="1389698"/>
          </a:xfrm>
          <a:custGeom>
            <a:avLst/>
            <a:gdLst/>
            <a:ahLst/>
            <a:cxnLst/>
            <a:rect l="l" t="t" r="r" b="b"/>
            <a:pathLst>
              <a:path w="1389698" h="1389698">
                <a:moveTo>
                  <a:pt x="0" y="0"/>
                </a:moveTo>
                <a:lnTo>
                  <a:pt x="1389698" y="0"/>
                </a:lnTo>
                <a:lnTo>
                  <a:pt x="1389698" y="1389698"/>
                </a:lnTo>
                <a:lnTo>
                  <a:pt x="0" y="138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5112291" y="3544828"/>
            <a:ext cx="1389697" cy="1389698"/>
          </a:xfrm>
          <a:custGeom>
            <a:avLst/>
            <a:gdLst/>
            <a:ahLst/>
            <a:cxnLst/>
            <a:rect l="l" t="t" r="r" b="b"/>
            <a:pathLst>
              <a:path w="1389697" h="1389698">
                <a:moveTo>
                  <a:pt x="0" y="0"/>
                </a:moveTo>
                <a:lnTo>
                  <a:pt x="1389697" y="0"/>
                </a:lnTo>
                <a:lnTo>
                  <a:pt x="1389697" y="1389697"/>
                </a:lnTo>
                <a:lnTo>
                  <a:pt x="0" y="1389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flipH="1">
            <a:off x="6652367" y="4934338"/>
            <a:ext cx="4098480" cy="2202933"/>
          </a:xfrm>
          <a:custGeom>
            <a:avLst/>
            <a:gdLst/>
            <a:ahLst/>
            <a:cxnLst/>
            <a:rect l="l" t="t" r="r" b="b"/>
            <a:pathLst>
              <a:path w="4098480" h="2202933">
                <a:moveTo>
                  <a:pt x="4098479" y="0"/>
                </a:moveTo>
                <a:lnTo>
                  <a:pt x="0" y="0"/>
                </a:lnTo>
                <a:lnTo>
                  <a:pt x="0" y="2202933"/>
                </a:lnTo>
                <a:lnTo>
                  <a:pt x="4098479" y="2202933"/>
                </a:lnTo>
                <a:lnTo>
                  <a:pt x="4098479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6633374" y="4122035"/>
            <a:ext cx="3984613" cy="2316112"/>
            <a:chOff x="0" y="0"/>
            <a:chExt cx="1049445" cy="6100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9445" cy="610005"/>
            </a:xfrm>
            <a:custGeom>
              <a:avLst/>
              <a:gdLst/>
              <a:ahLst/>
              <a:cxnLst/>
              <a:rect l="l" t="t" r="r" b="b"/>
              <a:pathLst>
                <a:path w="1049445" h="610005">
                  <a:moveTo>
                    <a:pt x="29144" y="0"/>
                  </a:moveTo>
                  <a:lnTo>
                    <a:pt x="1020301" y="0"/>
                  </a:lnTo>
                  <a:cubicBezTo>
                    <a:pt x="1028031" y="0"/>
                    <a:pt x="1035444" y="3071"/>
                    <a:pt x="1040909" y="8536"/>
                  </a:cubicBezTo>
                  <a:cubicBezTo>
                    <a:pt x="1046375" y="14002"/>
                    <a:pt x="1049445" y="21415"/>
                    <a:pt x="1049445" y="29144"/>
                  </a:cubicBezTo>
                  <a:lnTo>
                    <a:pt x="1049445" y="580861"/>
                  </a:lnTo>
                  <a:cubicBezTo>
                    <a:pt x="1049445" y="588590"/>
                    <a:pt x="1046375" y="596003"/>
                    <a:pt x="1040909" y="601469"/>
                  </a:cubicBezTo>
                  <a:cubicBezTo>
                    <a:pt x="1035444" y="606934"/>
                    <a:pt x="1028031" y="610005"/>
                    <a:pt x="1020301" y="610005"/>
                  </a:cubicBezTo>
                  <a:lnTo>
                    <a:pt x="29144" y="610005"/>
                  </a:lnTo>
                  <a:cubicBezTo>
                    <a:pt x="21415" y="610005"/>
                    <a:pt x="14002" y="606934"/>
                    <a:pt x="8536" y="601469"/>
                  </a:cubicBezTo>
                  <a:cubicBezTo>
                    <a:pt x="3071" y="596003"/>
                    <a:pt x="0" y="588590"/>
                    <a:pt x="0" y="580861"/>
                  </a:cubicBezTo>
                  <a:lnTo>
                    <a:pt x="0" y="29144"/>
                  </a:lnTo>
                  <a:cubicBezTo>
                    <a:pt x="0" y="21415"/>
                    <a:pt x="3071" y="14002"/>
                    <a:pt x="8536" y="8536"/>
                  </a:cubicBezTo>
                  <a:cubicBezTo>
                    <a:pt x="14002" y="3071"/>
                    <a:pt x="21415" y="0"/>
                    <a:pt x="29144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9445" cy="648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036917" y="3544828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0"/>
                </a:lnTo>
                <a:lnTo>
                  <a:pt x="0" y="1389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1590277" y="6364980"/>
            <a:ext cx="1389511" cy="1389511"/>
          </a:xfrm>
          <a:custGeom>
            <a:avLst/>
            <a:gdLst/>
            <a:ahLst/>
            <a:cxnLst/>
            <a:rect l="l" t="t" r="r" b="b"/>
            <a:pathLst>
              <a:path w="1389511" h="1389511">
                <a:moveTo>
                  <a:pt x="0" y="0"/>
                </a:moveTo>
                <a:lnTo>
                  <a:pt x="1389511" y="0"/>
                </a:lnTo>
                <a:lnTo>
                  <a:pt x="1389511" y="1389511"/>
                </a:lnTo>
                <a:lnTo>
                  <a:pt x="0" y="1389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8048473" y="3544828"/>
            <a:ext cx="1154415" cy="11544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132081" y="3544828"/>
            <a:ext cx="1154415" cy="11544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AD5D"/>
            </a:solidFill>
            <a:ln w="95250" cap="sq">
              <a:solidFill>
                <a:srgbClr val="10AD5D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90277" y="502313"/>
            <a:ext cx="1154415" cy="115441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90277" y="6364980"/>
            <a:ext cx="1154415" cy="115441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9DB5F"/>
            </a:solidFill>
            <a:ln w="95250" cap="sq">
              <a:solidFill>
                <a:srgbClr val="B9DB5F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99"/>
                </a:lnSpc>
                <a:spcBef>
                  <a:spcPct val="0"/>
                </a:spcBef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32" name="Freeform 32"/>
          <p:cNvSpPr/>
          <p:nvPr/>
        </p:nvSpPr>
        <p:spPr>
          <a:xfrm>
            <a:off x="15475906" y="3868137"/>
            <a:ext cx="476259" cy="459590"/>
          </a:xfrm>
          <a:custGeom>
            <a:avLst/>
            <a:gdLst/>
            <a:ahLst/>
            <a:cxnLst/>
            <a:rect l="l" t="t" r="r" b="b"/>
            <a:pathLst>
              <a:path w="476259" h="459590">
                <a:moveTo>
                  <a:pt x="0" y="0"/>
                </a:moveTo>
                <a:lnTo>
                  <a:pt x="476259" y="0"/>
                </a:lnTo>
                <a:lnTo>
                  <a:pt x="476259" y="459591"/>
                </a:lnTo>
                <a:lnTo>
                  <a:pt x="0" y="459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11934102" y="846138"/>
            <a:ext cx="466765" cy="466765"/>
          </a:xfrm>
          <a:custGeom>
            <a:avLst/>
            <a:gdLst/>
            <a:ahLst/>
            <a:cxnLst/>
            <a:rect l="l" t="t" r="r" b="b"/>
            <a:pathLst>
              <a:path w="466765" h="466765">
                <a:moveTo>
                  <a:pt x="0" y="0"/>
                </a:moveTo>
                <a:lnTo>
                  <a:pt x="466765" y="0"/>
                </a:lnTo>
                <a:lnTo>
                  <a:pt x="466765" y="466765"/>
                </a:lnTo>
                <a:lnTo>
                  <a:pt x="0" y="466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Freeform 34"/>
          <p:cNvSpPr/>
          <p:nvPr/>
        </p:nvSpPr>
        <p:spPr>
          <a:xfrm>
            <a:off x="930536" y="1312903"/>
            <a:ext cx="4705191" cy="4722902"/>
          </a:xfrm>
          <a:custGeom>
            <a:avLst/>
            <a:gdLst/>
            <a:ahLst/>
            <a:cxnLst/>
            <a:rect l="l" t="t" r="r" b="b"/>
            <a:pathLst>
              <a:path w="4705191" h="4722902">
                <a:moveTo>
                  <a:pt x="0" y="0"/>
                </a:moveTo>
                <a:lnTo>
                  <a:pt x="4705191" y="0"/>
                </a:lnTo>
                <a:lnTo>
                  <a:pt x="4705191" y="4722902"/>
                </a:lnTo>
                <a:lnTo>
                  <a:pt x="0" y="47229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Freeform 35"/>
          <p:cNvSpPr/>
          <p:nvPr/>
        </p:nvSpPr>
        <p:spPr>
          <a:xfrm>
            <a:off x="14800996" y="2164411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5400000">
            <a:off x="14800996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0800000">
            <a:off x="8676592" y="713086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5"/>
                </a:lnTo>
                <a:lnTo>
                  <a:pt x="0" y="9675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5400000">
            <a:off x="8676592" y="1934858"/>
            <a:ext cx="849030" cy="967555"/>
          </a:xfrm>
          <a:custGeom>
            <a:avLst/>
            <a:gdLst/>
            <a:ahLst/>
            <a:cxnLst/>
            <a:rect l="l" t="t" r="r" b="b"/>
            <a:pathLst>
              <a:path w="849030" h="967555">
                <a:moveTo>
                  <a:pt x="0" y="0"/>
                </a:moveTo>
                <a:lnTo>
                  <a:pt x="849030" y="0"/>
                </a:lnTo>
                <a:lnTo>
                  <a:pt x="849030" y="967556"/>
                </a:lnTo>
                <a:lnTo>
                  <a:pt x="0" y="96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39"/>
          <p:cNvSpPr/>
          <p:nvPr/>
        </p:nvSpPr>
        <p:spPr>
          <a:xfrm>
            <a:off x="11943900" y="6713704"/>
            <a:ext cx="456967" cy="456967"/>
          </a:xfrm>
          <a:custGeom>
            <a:avLst/>
            <a:gdLst/>
            <a:ahLst/>
            <a:cxnLst/>
            <a:rect l="l" t="t" r="r" b="b"/>
            <a:pathLst>
              <a:path w="456967" h="456967">
                <a:moveTo>
                  <a:pt x="0" y="0"/>
                </a:moveTo>
                <a:lnTo>
                  <a:pt x="456967" y="0"/>
                </a:lnTo>
                <a:lnTo>
                  <a:pt x="456967" y="456967"/>
                </a:lnTo>
                <a:lnTo>
                  <a:pt x="0" y="4569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0" name="Freeform 40"/>
          <p:cNvSpPr/>
          <p:nvPr/>
        </p:nvSpPr>
        <p:spPr>
          <a:xfrm>
            <a:off x="8435805" y="3826509"/>
            <a:ext cx="379751" cy="591052"/>
          </a:xfrm>
          <a:custGeom>
            <a:avLst/>
            <a:gdLst/>
            <a:ahLst/>
            <a:cxnLst/>
            <a:rect l="l" t="t" r="r" b="b"/>
            <a:pathLst>
              <a:path w="379751" h="591052">
                <a:moveTo>
                  <a:pt x="0" y="0"/>
                </a:moveTo>
                <a:lnTo>
                  <a:pt x="379751" y="0"/>
                </a:lnTo>
                <a:lnTo>
                  <a:pt x="379751" y="591052"/>
                </a:lnTo>
                <a:lnTo>
                  <a:pt x="0" y="5910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1" name="Freeform 41"/>
          <p:cNvSpPr/>
          <p:nvPr/>
        </p:nvSpPr>
        <p:spPr>
          <a:xfrm rot="734040">
            <a:off x="17293010" y="8973915"/>
            <a:ext cx="1750367" cy="1972245"/>
          </a:xfrm>
          <a:custGeom>
            <a:avLst/>
            <a:gdLst/>
            <a:ahLst/>
            <a:cxnLst/>
            <a:rect l="l" t="t" r="r" b="b"/>
            <a:pathLst>
              <a:path w="1750367" h="1972245">
                <a:moveTo>
                  <a:pt x="0" y="0"/>
                </a:moveTo>
                <a:lnTo>
                  <a:pt x="1750368" y="0"/>
                </a:lnTo>
                <a:lnTo>
                  <a:pt x="1750368" y="1972244"/>
                </a:lnTo>
                <a:lnTo>
                  <a:pt x="0" y="19722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3" name="Freeform 43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Freeform 44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5" name="TextBox 45"/>
          <p:cNvSpPr txBox="1"/>
          <p:nvPr/>
        </p:nvSpPr>
        <p:spPr>
          <a:xfrm>
            <a:off x="1028700" y="6467475"/>
            <a:ext cx="5442952" cy="76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48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Revenue Target</a:t>
            </a:r>
            <a:endParaRPr lang="en-US" sz="4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938332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Annual Rev</a:t>
            </a:r>
            <a:endParaRPr lang="en-US" sz="2400" b="1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4021940" y="4718292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Break-even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480136" y="1675778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Baseline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480136" y="7538445"/>
            <a:ext cx="3374697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altLang="zh-CN" sz="2400" b="1" u="none" strike="noStrike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Condition</a:t>
            </a:r>
            <a:endParaRPr lang="en-US" sz="2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6938332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Targeting 57.8 billion VND revenue for the full year 2026.</a:t>
            </a:r>
            <a:endParaRPr lang="en-US" sz="1599" u="none" strike="noStrike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021940" y="531151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Achieve financial break-even by the second quarter of 2027.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0480136" y="2269001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Aspirations set at 2x of the total costs incurred in 2025.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0480136" y="8131668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u="none" strike="noStrike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Requires complete dev team &amp; robust product revenue capability.</a:t>
            </a:r>
            <a:endParaRPr lang="en-US" sz="1599" u="none" strike="noStrike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955864" y="7170313"/>
            <a:ext cx="2087987" cy="20879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618" y="0"/>
                  </a:moveTo>
                  <a:lnTo>
                    <a:pt x="757182" y="0"/>
                  </a:lnTo>
                  <a:cubicBezTo>
                    <a:pt x="787899" y="0"/>
                    <a:pt x="812800" y="24901"/>
                    <a:pt x="812800" y="55618"/>
                  </a:cubicBezTo>
                  <a:lnTo>
                    <a:pt x="812800" y="757182"/>
                  </a:lnTo>
                  <a:cubicBezTo>
                    <a:pt x="812800" y="787899"/>
                    <a:pt x="787899" y="812800"/>
                    <a:pt x="757182" y="812800"/>
                  </a:cubicBezTo>
                  <a:lnTo>
                    <a:pt x="55618" y="812800"/>
                  </a:lnTo>
                  <a:cubicBezTo>
                    <a:pt x="24901" y="812800"/>
                    <a:pt x="0" y="787899"/>
                    <a:pt x="0" y="757182"/>
                  </a:cubicBezTo>
                  <a:lnTo>
                    <a:pt x="0" y="55618"/>
                  </a:lnTo>
                  <a:cubicBezTo>
                    <a:pt x="0" y="24901"/>
                    <a:pt x="24901" y="0"/>
                    <a:pt x="55618" y="0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3851" y="5570474"/>
            <a:ext cx="1599840" cy="15998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2588" y="0"/>
                  </a:moveTo>
                  <a:lnTo>
                    <a:pt x="740212" y="0"/>
                  </a:lnTo>
                  <a:cubicBezTo>
                    <a:pt x="780301" y="0"/>
                    <a:pt x="812800" y="32499"/>
                    <a:pt x="812800" y="72588"/>
                  </a:cubicBezTo>
                  <a:lnTo>
                    <a:pt x="812800" y="740212"/>
                  </a:lnTo>
                  <a:cubicBezTo>
                    <a:pt x="812800" y="780301"/>
                    <a:pt x="780301" y="812800"/>
                    <a:pt x="740212" y="812800"/>
                  </a:cubicBezTo>
                  <a:lnTo>
                    <a:pt x="72588" y="812800"/>
                  </a:lnTo>
                  <a:cubicBezTo>
                    <a:pt x="32499" y="812800"/>
                    <a:pt x="0" y="780301"/>
                    <a:pt x="0" y="740212"/>
                  </a:cubicBezTo>
                  <a:lnTo>
                    <a:pt x="0" y="72588"/>
                  </a:lnTo>
                  <a:cubicBezTo>
                    <a:pt x="0" y="32499"/>
                    <a:pt x="32499" y="0"/>
                    <a:pt x="72588" y="0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43691" y="7170313"/>
            <a:ext cx="1914342" cy="19143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0663" y="0"/>
                  </a:moveTo>
                  <a:lnTo>
                    <a:pt x="752137" y="0"/>
                  </a:lnTo>
                  <a:cubicBezTo>
                    <a:pt x="785640" y="0"/>
                    <a:pt x="812800" y="27160"/>
                    <a:pt x="812800" y="60663"/>
                  </a:cubicBezTo>
                  <a:lnTo>
                    <a:pt x="812800" y="752137"/>
                  </a:lnTo>
                  <a:cubicBezTo>
                    <a:pt x="812800" y="785640"/>
                    <a:pt x="785640" y="812800"/>
                    <a:pt x="752137" y="812800"/>
                  </a:cubicBezTo>
                  <a:lnTo>
                    <a:pt x="60663" y="812800"/>
                  </a:lnTo>
                  <a:cubicBezTo>
                    <a:pt x="27160" y="812800"/>
                    <a:pt x="0" y="785640"/>
                    <a:pt x="0" y="752137"/>
                  </a:cubicBezTo>
                  <a:lnTo>
                    <a:pt x="0" y="60663"/>
                  </a:lnTo>
                  <a:cubicBezTo>
                    <a:pt x="0" y="27160"/>
                    <a:pt x="27160" y="0"/>
                    <a:pt x="60663" y="0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482257" y="4769917"/>
            <a:ext cx="2926573" cy="2926573"/>
          </a:xfrm>
          <a:custGeom>
            <a:avLst/>
            <a:gdLst/>
            <a:ahLst/>
            <a:cxnLst/>
            <a:rect l="l" t="t" r="r" b="b"/>
            <a:pathLst>
              <a:path w="2926573" h="2926573">
                <a:moveTo>
                  <a:pt x="0" y="0"/>
                </a:moveTo>
                <a:lnTo>
                  <a:pt x="2926574" y="0"/>
                </a:lnTo>
                <a:lnTo>
                  <a:pt x="2926574" y="2926573"/>
                </a:lnTo>
                <a:lnTo>
                  <a:pt x="0" y="292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558033" y="4395291"/>
            <a:ext cx="2775023" cy="277502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1848" y="0"/>
                  </a:moveTo>
                  <a:lnTo>
                    <a:pt x="770952" y="0"/>
                  </a:lnTo>
                  <a:cubicBezTo>
                    <a:pt x="782051" y="0"/>
                    <a:pt x="792695" y="4409"/>
                    <a:pt x="800543" y="12257"/>
                  </a:cubicBezTo>
                  <a:cubicBezTo>
                    <a:pt x="808391" y="20105"/>
                    <a:pt x="812800" y="30749"/>
                    <a:pt x="812800" y="41848"/>
                  </a:cubicBezTo>
                  <a:lnTo>
                    <a:pt x="812800" y="770952"/>
                  </a:lnTo>
                  <a:cubicBezTo>
                    <a:pt x="812800" y="782051"/>
                    <a:pt x="808391" y="792695"/>
                    <a:pt x="800543" y="800543"/>
                  </a:cubicBezTo>
                  <a:cubicBezTo>
                    <a:pt x="792695" y="808391"/>
                    <a:pt x="782051" y="812800"/>
                    <a:pt x="770952" y="812800"/>
                  </a:cubicBezTo>
                  <a:lnTo>
                    <a:pt x="41848" y="812800"/>
                  </a:lnTo>
                  <a:cubicBezTo>
                    <a:pt x="30749" y="812800"/>
                    <a:pt x="20105" y="808391"/>
                    <a:pt x="12257" y="800543"/>
                  </a:cubicBezTo>
                  <a:cubicBezTo>
                    <a:pt x="4409" y="792695"/>
                    <a:pt x="0" y="782051"/>
                    <a:pt x="0" y="770952"/>
                  </a:cubicBezTo>
                  <a:lnTo>
                    <a:pt x="0" y="41848"/>
                  </a:lnTo>
                  <a:cubicBezTo>
                    <a:pt x="0" y="30749"/>
                    <a:pt x="4409" y="20105"/>
                    <a:pt x="12257" y="12257"/>
                  </a:cubicBezTo>
                  <a:cubicBezTo>
                    <a:pt x="20105" y="4409"/>
                    <a:pt x="30749" y="0"/>
                    <a:pt x="41848" y="0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482042" y="7696490"/>
            <a:ext cx="1035632" cy="1035632"/>
          </a:xfrm>
          <a:custGeom>
            <a:avLst/>
            <a:gdLst/>
            <a:ahLst/>
            <a:cxnLst/>
            <a:rect l="l" t="t" r="r" b="b"/>
            <a:pathLst>
              <a:path w="1035632" h="1035632">
                <a:moveTo>
                  <a:pt x="0" y="0"/>
                </a:moveTo>
                <a:lnTo>
                  <a:pt x="1035632" y="0"/>
                </a:lnTo>
                <a:lnTo>
                  <a:pt x="1035632" y="1035633"/>
                </a:lnTo>
                <a:lnTo>
                  <a:pt x="0" y="1035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7470091" y="6009793"/>
            <a:ext cx="747359" cy="721202"/>
          </a:xfrm>
          <a:custGeom>
            <a:avLst/>
            <a:gdLst/>
            <a:ahLst/>
            <a:cxnLst/>
            <a:rect l="l" t="t" r="r" b="b"/>
            <a:pathLst>
              <a:path w="747359" h="721202">
                <a:moveTo>
                  <a:pt x="0" y="0"/>
                </a:moveTo>
                <a:lnTo>
                  <a:pt x="747359" y="0"/>
                </a:lnTo>
                <a:lnTo>
                  <a:pt x="747359" y="721201"/>
                </a:lnTo>
                <a:lnTo>
                  <a:pt x="0" y="721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094093" y="7620715"/>
            <a:ext cx="1013538" cy="1013538"/>
          </a:xfrm>
          <a:custGeom>
            <a:avLst/>
            <a:gdLst/>
            <a:ahLst/>
            <a:cxnLst/>
            <a:rect l="l" t="t" r="r" b="b"/>
            <a:pathLst>
              <a:path w="1013538" h="1013538">
                <a:moveTo>
                  <a:pt x="0" y="0"/>
                </a:moveTo>
                <a:lnTo>
                  <a:pt x="1013538" y="0"/>
                </a:lnTo>
                <a:lnTo>
                  <a:pt x="1013538" y="1013538"/>
                </a:lnTo>
                <a:lnTo>
                  <a:pt x="0" y="1013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1393310" y="4923294"/>
            <a:ext cx="1104468" cy="1719016"/>
          </a:xfrm>
          <a:custGeom>
            <a:avLst/>
            <a:gdLst/>
            <a:ahLst/>
            <a:cxnLst/>
            <a:rect l="l" t="t" r="r" b="b"/>
            <a:pathLst>
              <a:path w="1104468" h="1719016">
                <a:moveTo>
                  <a:pt x="0" y="0"/>
                </a:moveTo>
                <a:lnTo>
                  <a:pt x="1104468" y="0"/>
                </a:lnTo>
                <a:lnTo>
                  <a:pt x="1104468" y="1719016"/>
                </a:lnTo>
                <a:lnTo>
                  <a:pt x="0" y="17190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3408427" flipV="1">
            <a:off x="8321459" y="4310007"/>
            <a:ext cx="1110715" cy="1003808"/>
          </a:xfrm>
          <a:custGeom>
            <a:avLst/>
            <a:gdLst/>
            <a:ahLst/>
            <a:cxnLst/>
            <a:rect l="l" t="t" r="r" b="b"/>
            <a:pathLst>
              <a:path w="1110715" h="1003808">
                <a:moveTo>
                  <a:pt x="0" y="1003808"/>
                </a:moveTo>
                <a:lnTo>
                  <a:pt x="1110715" y="1003808"/>
                </a:lnTo>
                <a:lnTo>
                  <a:pt x="1110715" y="0"/>
                </a:lnTo>
                <a:lnTo>
                  <a:pt x="0" y="0"/>
                </a:lnTo>
                <a:lnTo>
                  <a:pt x="0" y="1003808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4190666" y="6642310"/>
            <a:ext cx="1110715" cy="1003808"/>
          </a:xfrm>
          <a:custGeom>
            <a:avLst/>
            <a:gdLst/>
            <a:ahLst/>
            <a:cxnLst/>
            <a:rect l="l" t="t" r="r" b="b"/>
            <a:pathLst>
              <a:path w="1110715" h="1003808">
                <a:moveTo>
                  <a:pt x="0" y="0"/>
                </a:moveTo>
                <a:lnTo>
                  <a:pt x="1110714" y="0"/>
                </a:lnTo>
                <a:lnTo>
                  <a:pt x="1110714" y="1003808"/>
                </a:lnTo>
                <a:lnTo>
                  <a:pt x="0" y="10038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6946426" y="-417565"/>
            <a:ext cx="2683149" cy="835130"/>
          </a:xfrm>
          <a:custGeom>
            <a:avLst/>
            <a:gdLst/>
            <a:ahLst/>
            <a:cxnLst/>
            <a:rect l="l" t="t" r="r" b="b"/>
            <a:pathLst>
              <a:path w="2683149" h="835130">
                <a:moveTo>
                  <a:pt x="0" y="0"/>
                </a:moveTo>
                <a:lnTo>
                  <a:pt x="2683148" y="0"/>
                </a:lnTo>
                <a:lnTo>
                  <a:pt x="2683148" y="835130"/>
                </a:lnTo>
                <a:lnTo>
                  <a:pt x="0" y="8351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 flipH="1">
            <a:off x="-5405648" y="945796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7411476" y="9457960"/>
            <a:ext cx="1489099" cy="1219200"/>
          </a:xfrm>
          <a:custGeom>
            <a:avLst/>
            <a:gdLst/>
            <a:ahLst/>
            <a:cxnLst/>
            <a:rect l="l" t="t" r="r" b="b"/>
            <a:pathLst>
              <a:path w="1489099" h="1219200">
                <a:moveTo>
                  <a:pt x="0" y="0"/>
                </a:moveTo>
                <a:lnTo>
                  <a:pt x="1489099" y="0"/>
                </a:lnTo>
                <a:lnTo>
                  <a:pt x="1489099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189722" y="7122688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Siraya Fee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9722" y="7771288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Ongoing revenue from Siraya service fees (salary + 10% model).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278041" y="4039859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Anti-Hijack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278041" y="4688459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Commissions from 50 customers, targeting $12.5K-$50K/month.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48558" y="7573090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TOMO AI HR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948558" y="8221690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Localization project fee for TOMO AI HR, estimated at ~$6,000 USD.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723580" y="4347666"/>
            <a:ext cx="3374697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99"/>
              </a:lnSpc>
            </a:pPr>
            <a:r>
              <a:rPr lang="en-US" altLang="zh-CN" sz="2399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Sky-Net GC</a:t>
            </a:r>
            <a:endParaRPr lang="en-US" sz="2399" b="1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723580" y="4996265"/>
            <a:ext cx="3374697" cy="28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altLang="zh-CN" sz="1599" dirty="0">
                <a:solidFill>
                  <a:srgbClr val="878F8B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Integration project for 100+ games, targeting ~$50,000+ USD.</a:t>
            </a:r>
            <a:endParaRPr lang="en-US" sz="1599" dirty="0">
              <a:solidFill>
                <a:srgbClr val="878F8B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Revenue Sources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197472" y="4107344"/>
            <a:ext cx="2481824" cy="5076706"/>
            <a:chOff x="0" y="0"/>
            <a:chExt cx="660400" cy="13508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5EA6B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90431" y="4107344"/>
            <a:ext cx="2481824" cy="5076706"/>
            <a:chOff x="0" y="0"/>
            <a:chExt cx="660400" cy="13508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B9DB5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2527848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0" y="0"/>
                </a:lnTo>
                <a:lnTo>
                  <a:pt x="3006990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5934888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1" y="0"/>
                </a:lnTo>
                <a:lnTo>
                  <a:pt x="3006991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3325680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604512" y="4107344"/>
            <a:ext cx="2481824" cy="5076706"/>
            <a:chOff x="0" y="0"/>
            <a:chExt cx="660400" cy="13508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10AD5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11553" y="4107344"/>
            <a:ext cx="2481824" cy="5076706"/>
            <a:chOff x="0" y="0"/>
            <a:chExt cx="660400" cy="13508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1350884"/>
            </a:xfrm>
            <a:custGeom>
              <a:avLst/>
              <a:gdLst/>
              <a:ahLst/>
              <a:cxnLst/>
              <a:rect l="l" t="t" r="r" b="b"/>
              <a:pathLst>
                <a:path w="660400" h="1350884">
                  <a:moveTo>
                    <a:pt x="220252" y="1331815"/>
                  </a:moveTo>
                  <a:cubicBezTo>
                    <a:pt x="254109" y="1343329"/>
                    <a:pt x="292600" y="1350884"/>
                    <a:pt x="330378" y="1350884"/>
                  </a:cubicBezTo>
                  <a:cubicBezTo>
                    <a:pt x="368157" y="1350884"/>
                    <a:pt x="404509" y="1344407"/>
                    <a:pt x="438009" y="1332893"/>
                  </a:cubicBezTo>
                  <a:cubicBezTo>
                    <a:pt x="438723" y="1332534"/>
                    <a:pt x="439435" y="1332534"/>
                    <a:pt x="440148" y="1332174"/>
                  </a:cubicBezTo>
                  <a:cubicBezTo>
                    <a:pt x="565955" y="1286119"/>
                    <a:pt x="658618" y="1164505"/>
                    <a:pt x="660400" y="101043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09680"/>
                  </a:lnTo>
                  <a:cubicBezTo>
                    <a:pt x="1782" y="1165224"/>
                    <a:pt x="93019" y="1286839"/>
                    <a:pt x="220252" y="1331815"/>
                  </a:cubicBezTo>
                  <a:close/>
                </a:path>
              </a:pathLst>
            </a:custGeom>
            <a:solidFill>
              <a:srgbClr val="3A737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60400" cy="126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9341929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0" y="0"/>
                </a:lnTo>
                <a:lnTo>
                  <a:pt x="3006990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12748969" y="4048364"/>
            <a:ext cx="3006990" cy="813445"/>
          </a:xfrm>
          <a:custGeom>
            <a:avLst/>
            <a:gdLst/>
            <a:ahLst/>
            <a:cxnLst/>
            <a:rect l="l" t="t" r="r" b="b"/>
            <a:pathLst>
              <a:path w="3006990" h="813445">
                <a:moveTo>
                  <a:pt x="0" y="0"/>
                </a:moveTo>
                <a:lnTo>
                  <a:pt x="3006991" y="0"/>
                </a:lnTo>
                <a:lnTo>
                  <a:pt x="3006991" y="813445"/>
                </a:lnTo>
                <a:lnTo>
                  <a:pt x="0" y="81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0747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3857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10176817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6771744" y="7308626"/>
            <a:ext cx="1629194" cy="1629194"/>
          </a:xfrm>
          <a:custGeom>
            <a:avLst/>
            <a:gdLst/>
            <a:ahLst/>
            <a:cxnLst/>
            <a:rect l="l" t="t" r="r" b="b"/>
            <a:pathLst>
              <a:path w="1629194" h="1629194">
                <a:moveTo>
                  <a:pt x="0" y="0"/>
                </a:moveTo>
                <a:lnTo>
                  <a:pt x="1629194" y="0"/>
                </a:lnTo>
                <a:lnTo>
                  <a:pt x="1629194" y="1629194"/>
                </a:lnTo>
                <a:lnTo>
                  <a:pt x="0" y="16291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527848" y="3849807"/>
            <a:ext cx="3011183" cy="448037"/>
            <a:chOff x="0" y="0"/>
            <a:chExt cx="972175" cy="144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71744" y="7308626"/>
            <a:ext cx="1337472" cy="133747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934888" y="3849807"/>
            <a:ext cx="3011183" cy="448037"/>
            <a:chOff x="0" y="0"/>
            <a:chExt cx="972175" cy="1446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78784" y="7308626"/>
            <a:ext cx="1337472" cy="133747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341929" y="3849807"/>
            <a:ext cx="3011183" cy="448037"/>
            <a:chOff x="0" y="0"/>
            <a:chExt cx="972175" cy="14465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85825" y="7308626"/>
            <a:ext cx="1337472" cy="1337472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748969" y="3849807"/>
            <a:ext cx="3011183" cy="448037"/>
            <a:chOff x="0" y="0"/>
            <a:chExt cx="972175" cy="14465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72175" cy="144651"/>
            </a:xfrm>
            <a:custGeom>
              <a:avLst/>
              <a:gdLst/>
              <a:ahLst/>
              <a:cxnLst/>
              <a:rect l="l" t="t" r="r" b="b"/>
              <a:pathLst>
                <a:path w="972175" h="144651">
                  <a:moveTo>
                    <a:pt x="53992" y="0"/>
                  </a:moveTo>
                  <a:lnTo>
                    <a:pt x="918183" y="0"/>
                  </a:lnTo>
                  <a:cubicBezTo>
                    <a:pt x="948002" y="0"/>
                    <a:pt x="972175" y="24173"/>
                    <a:pt x="972175" y="53992"/>
                  </a:cubicBezTo>
                  <a:lnTo>
                    <a:pt x="972175" y="90659"/>
                  </a:lnTo>
                  <a:cubicBezTo>
                    <a:pt x="972175" y="120478"/>
                    <a:pt x="948002" y="144651"/>
                    <a:pt x="918183" y="144651"/>
                  </a:cubicBezTo>
                  <a:lnTo>
                    <a:pt x="53992" y="144651"/>
                  </a:lnTo>
                  <a:cubicBezTo>
                    <a:pt x="24173" y="144651"/>
                    <a:pt x="0" y="120478"/>
                    <a:pt x="0" y="90659"/>
                  </a:cubicBezTo>
                  <a:lnTo>
                    <a:pt x="0" y="53992"/>
                  </a:lnTo>
                  <a:cubicBezTo>
                    <a:pt x="0" y="24173"/>
                    <a:pt x="24173" y="0"/>
                    <a:pt x="5399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972175" cy="182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364703" y="7308626"/>
            <a:ext cx="1337472" cy="1337472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47" name="Freeform 47"/>
          <p:cNvSpPr/>
          <p:nvPr/>
        </p:nvSpPr>
        <p:spPr>
          <a:xfrm>
            <a:off x="3679944" y="7623867"/>
            <a:ext cx="706990" cy="706990"/>
          </a:xfrm>
          <a:custGeom>
            <a:avLst/>
            <a:gdLst/>
            <a:ahLst/>
            <a:cxnLst/>
            <a:rect l="l" t="t" r="r" b="b"/>
            <a:pathLst>
              <a:path w="706990" h="706990">
                <a:moveTo>
                  <a:pt x="0" y="0"/>
                </a:moveTo>
                <a:lnTo>
                  <a:pt x="706990" y="0"/>
                </a:lnTo>
                <a:lnTo>
                  <a:pt x="706990" y="706990"/>
                </a:lnTo>
                <a:lnTo>
                  <a:pt x="0" y="7069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8" name="Freeform 48"/>
          <p:cNvSpPr/>
          <p:nvPr/>
        </p:nvSpPr>
        <p:spPr>
          <a:xfrm>
            <a:off x="7080108" y="7629603"/>
            <a:ext cx="720743" cy="695517"/>
          </a:xfrm>
          <a:custGeom>
            <a:avLst/>
            <a:gdLst/>
            <a:ahLst/>
            <a:cxnLst/>
            <a:rect l="l" t="t" r="r" b="b"/>
            <a:pathLst>
              <a:path w="720743" h="695517">
                <a:moveTo>
                  <a:pt x="0" y="0"/>
                </a:moveTo>
                <a:lnTo>
                  <a:pt x="720743" y="0"/>
                </a:lnTo>
                <a:lnTo>
                  <a:pt x="720743" y="695517"/>
                </a:lnTo>
                <a:lnTo>
                  <a:pt x="0" y="6955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9" name="Freeform 49"/>
          <p:cNvSpPr/>
          <p:nvPr/>
        </p:nvSpPr>
        <p:spPr>
          <a:xfrm>
            <a:off x="10517658" y="7647500"/>
            <a:ext cx="659725" cy="659725"/>
          </a:xfrm>
          <a:custGeom>
            <a:avLst/>
            <a:gdLst/>
            <a:ahLst/>
            <a:cxnLst/>
            <a:rect l="l" t="t" r="r" b="b"/>
            <a:pathLst>
              <a:path w="659725" h="659725">
                <a:moveTo>
                  <a:pt x="0" y="0"/>
                </a:moveTo>
                <a:lnTo>
                  <a:pt x="659725" y="0"/>
                </a:lnTo>
                <a:lnTo>
                  <a:pt x="659725" y="659724"/>
                </a:lnTo>
                <a:lnTo>
                  <a:pt x="0" y="65972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0" name="Freeform 50"/>
          <p:cNvSpPr/>
          <p:nvPr/>
        </p:nvSpPr>
        <p:spPr>
          <a:xfrm>
            <a:off x="13987834" y="7562223"/>
            <a:ext cx="533454" cy="830279"/>
          </a:xfrm>
          <a:custGeom>
            <a:avLst/>
            <a:gdLst/>
            <a:ahLst/>
            <a:cxnLst/>
            <a:rect l="l" t="t" r="r" b="b"/>
            <a:pathLst>
              <a:path w="533454" h="830279">
                <a:moveTo>
                  <a:pt x="0" y="0"/>
                </a:moveTo>
                <a:lnTo>
                  <a:pt x="533454" y="0"/>
                </a:lnTo>
                <a:lnTo>
                  <a:pt x="533454" y="830278"/>
                </a:lnTo>
                <a:lnTo>
                  <a:pt x="0" y="8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Freeform 51"/>
          <p:cNvSpPr/>
          <p:nvPr/>
        </p:nvSpPr>
        <p:spPr>
          <a:xfrm>
            <a:off x="-386933" y="8937820"/>
            <a:ext cx="1854543" cy="1349180"/>
          </a:xfrm>
          <a:custGeom>
            <a:avLst/>
            <a:gdLst/>
            <a:ahLst/>
            <a:cxnLst/>
            <a:rect l="l" t="t" r="r" b="b"/>
            <a:pathLst>
              <a:path w="1854543" h="1349180">
                <a:moveTo>
                  <a:pt x="0" y="0"/>
                </a:moveTo>
                <a:lnTo>
                  <a:pt x="1854543" y="0"/>
                </a:lnTo>
                <a:lnTo>
                  <a:pt x="1854543" y="1349180"/>
                </a:lnTo>
                <a:lnTo>
                  <a:pt x="0" y="13491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2" name="Freeform 52"/>
          <p:cNvSpPr/>
          <p:nvPr/>
        </p:nvSpPr>
        <p:spPr>
          <a:xfrm flipH="1">
            <a:off x="-5367006" y="-1383193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Freeform 53"/>
          <p:cNvSpPr/>
          <p:nvPr/>
        </p:nvSpPr>
        <p:spPr>
          <a:xfrm flipH="1">
            <a:off x="16912072" y="9483066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7315200" y="0"/>
                </a:moveTo>
                <a:lnTo>
                  <a:pt x="0" y="0"/>
                </a:lnTo>
                <a:lnTo>
                  <a:pt x="0" y="3425952"/>
                </a:lnTo>
                <a:lnTo>
                  <a:pt x="7315200" y="3425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4" name="Freeform 54"/>
          <p:cNvSpPr/>
          <p:nvPr/>
        </p:nvSpPr>
        <p:spPr>
          <a:xfrm flipV="1">
            <a:off x="16165514" y="-2634240"/>
            <a:ext cx="7315200" cy="3425952"/>
          </a:xfrm>
          <a:custGeom>
            <a:avLst/>
            <a:gdLst/>
            <a:ahLst/>
            <a:cxnLst/>
            <a:rect l="l" t="t" r="r" b="b"/>
            <a:pathLst>
              <a:path w="7315200" h="3425952">
                <a:moveTo>
                  <a:pt x="0" y="3425952"/>
                </a:moveTo>
                <a:lnTo>
                  <a:pt x="7315200" y="3425952"/>
                </a:lnTo>
                <a:lnTo>
                  <a:pt x="7315200" y="0"/>
                </a:lnTo>
                <a:lnTo>
                  <a:pt x="0" y="0"/>
                </a:lnTo>
                <a:lnTo>
                  <a:pt x="0" y="3425952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3150598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Q1 Growth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150598" y="5477701"/>
            <a:ext cx="1765682" cy="233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Add 3 new hires, reaching 11 people, focusing on Tech Lead and Developers.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55763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Q2 Growth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55763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Add 2 new developers, bringing the team total to 13 members.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96467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Q3 Growth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996467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Onboard 1 additional developer, expanding the team to 14.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3371719" y="4545877"/>
            <a:ext cx="1765682" cy="8390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altLang="zh-CN" sz="2399" b="1" spc="76" dirty="0">
                <a:solidFill>
                  <a:srgbClr val="FFFFFF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Q4 Growth</a:t>
            </a:r>
            <a:endParaRPr lang="en-US" sz="2399" b="1" spc="76" dirty="0">
              <a:solidFill>
                <a:srgbClr val="FFFFFF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3371719" y="5477701"/>
            <a:ext cx="1765682" cy="49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57"/>
              </a:lnSpc>
              <a:spcBef>
                <a:spcPct val="0"/>
              </a:spcBef>
            </a:pPr>
            <a:r>
              <a:rPr lang="en-US" altLang="zh-CN" sz="1305" dirty="0">
                <a:solidFill>
                  <a:srgbClr val="FFFFFF"/>
                </a:solidFill>
                <a:latin typeface="Montserrat" pitchFamily="2" charset="77"/>
                <a:ea typeface="Canva Sans"/>
                <a:cs typeface="Canva Sans"/>
                <a:sym typeface="Canva Sans"/>
              </a:rPr>
              <a:t>Add 1 more developer, achieving a 15-person team by end of 2026.</a:t>
            </a:r>
            <a:endParaRPr lang="en-US" sz="1305" dirty="0">
              <a:solidFill>
                <a:srgbClr val="FFFFFF"/>
              </a:solidFill>
              <a:latin typeface="Montserrat" pitchFamily="2" charset="77"/>
              <a:ea typeface="Canva Sans"/>
              <a:cs typeface="Canva Sans"/>
              <a:sym typeface="Canva San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3541977" y="1028700"/>
            <a:ext cx="11204046" cy="79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480"/>
              </a:lnSpc>
              <a:spcBef>
                <a:spcPct val="0"/>
              </a:spcBef>
            </a:pPr>
            <a:r>
              <a:rPr lang="en-US" altLang="zh-CN" sz="5400" b="1" dirty="0">
                <a:solidFill>
                  <a:srgbClr val="204A59"/>
                </a:solidFill>
                <a:latin typeface="Montserrat" pitchFamily="2" charset="77"/>
                <a:ea typeface="Open Sauce Bold"/>
                <a:cs typeface="Open Sauce Bold"/>
                <a:sym typeface="Open Sauce Bold"/>
              </a:rPr>
              <a:t>Team Expansion</a:t>
            </a:r>
            <a:endParaRPr lang="en-US" sz="5400" b="1" u="none" strike="noStrike" dirty="0">
              <a:solidFill>
                <a:srgbClr val="204A59"/>
              </a:solidFill>
              <a:latin typeface="Montserrat" pitchFamily="2" charset="77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1395</Words>
  <Application>Microsoft Macintosh PowerPoint</Application>
  <PresentationFormat>自訂</PresentationFormat>
  <Paragraphs>243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Arial</vt:lpstr>
      <vt:lpstr>Calibri</vt:lpstr>
      <vt:lpstr>Montserrat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Financial Habits Presentation</dc:title>
  <cp:lastModifiedBy>kureroe008</cp:lastModifiedBy>
  <cp:revision>30</cp:revision>
  <dcterms:created xsi:type="dcterms:W3CDTF">2006-08-16T00:00:00Z</dcterms:created>
  <dcterms:modified xsi:type="dcterms:W3CDTF">2026-02-04T04:08:04Z</dcterms:modified>
  <dc:identifier>DAGxQBuX5Rc</dc:identifier>
</cp:coreProperties>
</file>